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charts/chart10.xml" ContentType="application/vnd.openxmlformats-officedocument.drawingml.chart+xml"/>
  <Override PartName="/ppt/theme/themeOverride3.xml" ContentType="application/vnd.openxmlformats-officedocument.themeOverride+xml"/>
  <Override PartName="/ppt/charts/chart11.xml" ContentType="application/vnd.openxmlformats-officedocument.drawingml.chart+xml"/>
  <Override PartName="/ppt/theme/themeOverride4.xml" ContentType="application/vnd.openxmlformats-officedocument.themeOverride+xml"/>
  <Override PartName="/ppt/charts/chart12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26"/>
  </p:notesMasterIdLst>
  <p:sldIdLst>
    <p:sldId id="298" r:id="rId2"/>
    <p:sldId id="257" r:id="rId3"/>
    <p:sldId id="258" r:id="rId4"/>
    <p:sldId id="303" r:id="rId5"/>
    <p:sldId id="358" r:id="rId6"/>
    <p:sldId id="387" r:id="rId7"/>
    <p:sldId id="388" r:id="rId8"/>
    <p:sldId id="389" r:id="rId9"/>
    <p:sldId id="268" r:id="rId10"/>
    <p:sldId id="274" r:id="rId11"/>
    <p:sldId id="275" r:id="rId12"/>
    <p:sldId id="370" r:id="rId13"/>
    <p:sldId id="374" r:id="rId14"/>
    <p:sldId id="375" r:id="rId15"/>
    <p:sldId id="376" r:id="rId16"/>
    <p:sldId id="377" r:id="rId17"/>
    <p:sldId id="281" r:id="rId18"/>
    <p:sldId id="380" r:id="rId19"/>
    <p:sldId id="381" r:id="rId20"/>
    <p:sldId id="382" r:id="rId21"/>
    <p:sldId id="383" r:id="rId22"/>
    <p:sldId id="384" r:id="rId23"/>
    <p:sldId id="390" r:id="rId24"/>
    <p:sldId id="386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Большак" initials="ИБ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1" autoAdjust="0"/>
    <p:restoredTop sz="95551" autoAdjust="0"/>
  </p:normalViewPr>
  <p:slideViewPr>
    <p:cSldViewPr snapToGrid="0">
      <p:cViewPr varScale="1">
        <p:scale>
          <a:sx n="68" d="100"/>
          <a:sy n="68" d="100"/>
        </p:scale>
        <p:origin x="-96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Relationship Id="rId4" Type="http://schemas.microsoft.com/office/2011/relationships/chartStyle" Target="style4.xm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Relationship Id="rId4" Type="http://schemas.microsoft.com/office/2011/relationships/chartStyle" Target="style5.xm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5.xml"/><Relationship Id="rId4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0;&#1086;&#1084;&#1087;&#1100;&#1102;&#1090;&#1077;&#1088;%202011\&#1044;&#1080;&#1089;&#1082;%20D\&#1052;&#1086;&#1080;%20&#1076;&#1086;&#1082;&#1091;&#1084;&#1077;&#1085;&#1090;&#1099;%20D\&#1091;&#1089;&#1087;&#1110;&#1096;&#1085;&#1110;&#1089;&#1090;&#1100;\2019-2020\&#1091;&#1089;&#1087;&#1110;&#1096;&#1085;&#1110;&#1089;&#1090;&#1100;%20%2019-2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0;&#1086;&#1084;&#1087;&#1100;&#1102;&#1090;&#1077;&#1088;%202011\&#1044;&#1080;&#1089;&#1082;%20D\&#1052;&#1086;&#1080;%20&#1076;&#1086;&#1082;&#1091;&#1084;&#1077;&#1085;&#1090;&#1099;%20D\&#1091;&#1089;&#1087;&#1110;&#1096;&#1085;&#1110;&#1089;&#1090;&#1100;\2019-2020\&#1091;&#1089;&#1087;&#1110;&#1096;&#1085;&#1110;&#1089;&#1090;&#1100;%20%2019-20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0;&#1086;&#1084;&#1087;&#1100;&#1102;&#1090;&#1077;&#1088;%202011\&#1044;&#1080;&#1089;&#1082;%20D\&#1052;&#1086;&#1080;%20&#1076;&#1086;&#1082;&#1091;&#1084;&#1077;&#1085;&#1090;&#1099;%20D\&#1091;&#1089;&#1087;&#1110;&#1096;&#1085;&#1110;&#1089;&#1090;&#1100;\2019-2020\&#1091;&#1089;&#1087;&#1110;&#1096;&#1085;&#1110;&#1089;&#1090;&#1100;%20%2019-2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0;&#1086;&#1084;&#1087;&#1100;&#1102;&#1090;&#1077;&#1088;%202011\&#1044;&#1080;&#1089;&#1082;%20D\&#1052;&#1086;&#1080;%20&#1076;&#1086;&#1082;&#1091;&#1084;&#1077;&#1085;&#1090;&#1099;%20D\&#1091;&#1089;&#1087;&#1110;&#1096;&#1085;&#1110;&#1089;&#1090;&#1100;\2019-2020\&#1091;&#1089;&#1087;&#1110;&#1096;&#1085;&#1110;&#1089;&#1090;&#1100;%20%2019-20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&#1050;&#1086;&#1084;&#1087;&#1100;&#1102;&#1090;&#1077;&#1088;%202011\&#1044;&#1080;&#1089;&#1082;%20D\&#1052;&#1086;&#1080;%20&#1076;&#1086;&#1082;&#1091;&#1084;&#1077;&#1085;&#1090;&#1099;%20D\&#1047;&#1053;&#1054;\&#1044;&#1110;&#1072;&#1075;&#1088;&#1072;&#1084;&#1080;%20&#1047;&#1053;&#1054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Relationship Id="rId4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Relationship Id="rId4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мережа!$B$2</c:f>
              <c:strCache>
                <c:ptCount val="1"/>
                <c:pt idx="0">
                  <c:v>на початок н. р.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3.4407923178396654E-3"/>
                  <c:y val="1.0083714681690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938615452264164E-3"/>
                  <c:y val="2.26883580338026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4407923178396238E-3"/>
                  <c:y val="1.260464335211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мережа!$A$9:$A$14</c:f>
              <c:strCache>
                <c:ptCount val="6"/>
                <c:pt idx="0">
                  <c:v>2014-2015 н.р.</c:v>
                </c:pt>
                <c:pt idx="1">
                  <c:v>2015-2016 н.р.</c:v>
                </c:pt>
                <c:pt idx="2">
                  <c:v>2016-2017 н.р.</c:v>
                </c:pt>
                <c:pt idx="3">
                  <c:v>2017-2018 н.р.</c:v>
                </c:pt>
                <c:pt idx="4">
                  <c:v>2018-2019 н.р.</c:v>
                </c:pt>
                <c:pt idx="5">
                  <c:v>2019-2020 н.р.</c:v>
                </c:pt>
              </c:strCache>
            </c:strRef>
          </c:cat>
          <c:val>
            <c:numRef>
              <c:f>мережа!$B$9:$B$14</c:f>
              <c:numCache>
                <c:formatCode>General</c:formatCode>
                <c:ptCount val="6"/>
                <c:pt idx="0">
                  <c:v>1055</c:v>
                </c:pt>
                <c:pt idx="1">
                  <c:v>1072</c:v>
                </c:pt>
                <c:pt idx="2">
                  <c:v>1091</c:v>
                </c:pt>
                <c:pt idx="3">
                  <c:v>1081</c:v>
                </c:pt>
                <c:pt idx="4">
                  <c:v>1072</c:v>
                </c:pt>
                <c:pt idx="5">
                  <c:v>1130</c:v>
                </c:pt>
              </c:numCache>
            </c:numRef>
          </c:val>
        </c:ser>
        <c:ser>
          <c:idx val="1"/>
          <c:order val="1"/>
          <c:tx>
            <c:strRef>
              <c:f>мережа!$C$2</c:f>
              <c:strCache>
                <c:ptCount val="1"/>
                <c:pt idx="0">
                  <c:v>на кінець н. р.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3.4407923178395822E-3"/>
                  <c:y val="1.260464335211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469307726132082E-3"/>
                  <c:y val="2.2688358033802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75446180905579E-3"/>
                  <c:y val="1.76465006929576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мережа!$A$9:$A$14</c:f>
              <c:strCache>
                <c:ptCount val="6"/>
                <c:pt idx="0">
                  <c:v>2014-2015 н.р.</c:v>
                </c:pt>
                <c:pt idx="1">
                  <c:v>2015-2016 н.р.</c:v>
                </c:pt>
                <c:pt idx="2">
                  <c:v>2016-2017 н.р.</c:v>
                </c:pt>
                <c:pt idx="3">
                  <c:v>2017-2018 н.р.</c:v>
                </c:pt>
                <c:pt idx="4">
                  <c:v>2018-2019 н.р.</c:v>
                </c:pt>
                <c:pt idx="5">
                  <c:v>2019-2020 н.р.</c:v>
                </c:pt>
              </c:strCache>
            </c:strRef>
          </c:cat>
          <c:val>
            <c:numRef>
              <c:f>мережа!$C$9:$C$14</c:f>
              <c:numCache>
                <c:formatCode>General</c:formatCode>
                <c:ptCount val="6"/>
                <c:pt idx="0">
                  <c:v>1054</c:v>
                </c:pt>
                <c:pt idx="1">
                  <c:v>1069</c:v>
                </c:pt>
                <c:pt idx="2">
                  <c:v>1087</c:v>
                </c:pt>
                <c:pt idx="3">
                  <c:v>1071</c:v>
                </c:pt>
                <c:pt idx="4">
                  <c:v>1074</c:v>
                </c:pt>
                <c:pt idx="5">
                  <c:v>1131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150336"/>
        <c:axId val="193152128"/>
      </c:barChart>
      <c:catAx>
        <c:axId val="19315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3152128"/>
        <c:crosses val="autoZero"/>
        <c:auto val="1"/>
        <c:lblAlgn val="ctr"/>
        <c:lblOffset val="100"/>
        <c:noMultiLvlLbl val="0"/>
      </c:catAx>
      <c:valAx>
        <c:axId val="1931521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3150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668341759788488"/>
          <c:y val="0.30589107285563272"/>
          <c:w val="0.15960102179868652"/>
          <c:h val="0.36077903444858939"/>
        </c:manualLayout>
      </c:layout>
      <c:overlay val="0"/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800" dirty="0" err="1"/>
              <a:t>Предмети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обрали</a:t>
            </a:r>
            <a:r>
              <a:rPr lang="ru-RU" sz="2800" dirty="0"/>
              <a:t> </a:t>
            </a:r>
            <a:r>
              <a:rPr lang="ru-RU" sz="2800" dirty="0" err="1"/>
              <a:t>учні</a:t>
            </a:r>
            <a:r>
              <a:rPr lang="ru-RU" sz="2800" dirty="0"/>
              <a:t> у % на ЗНО у 2019 та</a:t>
            </a:r>
            <a:r>
              <a:rPr lang="ru-RU" sz="2800" baseline="0" dirty="0"/>
              <a:t> </a:t>
            </a:r>
            <a:r>
              <a:rPr lang="ru-RU" sz="2800" baseline="0" dirty="0" smtClean="0"/>
              <a:t>2020</a:t>
            </a:r>
            <a:r>
              <a:rPr lang="ru-RU" sz="2800" dirty="0" smtClean="0"/>
              <a:t> </a:t>
            </a:r>
            <a:r>
              <a:rPr lang="ru-RU" sz="2800" dirty="0"/>
              <a:t>роках</a:t>
            </a:r>
          </a:p>
        </c:rich>
      </c:tx>
      <c:layout>
        <c:manualLayout>
          <c:xMode val="edge"/>
          <c:yMode val="edge"/>
          <c:x val="0.15459608239069825"/>
          <c:y val="1.884569598527513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6265384147359524E-2"/>
          <c:y val="0.29389240451072368"/>
          <c:w val="0.85675753908493113"/>
          <c:h val="0.35676942371077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'Порівняння 2018-2019'!$D$2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1461274886525874E-3"/>
                  <c:y val="3.1913453597506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710373433613165E-3"/>
                  <c:y val="2.9708120341232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2922642421661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4345630273048432E-3"/>
                  <c:y val="1.4289147202094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'Порівняння 2018-2019'!$A$3:$A$10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Математика</c:v>
                </c:pt>
                <c:pt idx="4">
                  <c:v>Англ. мова</c:v>
                </c:pt>
                <c:pt idx="5">
                  <c:v>Біологія</c:v>
                </c:pt>
                <c:pt idx="6">
                  <c:v>Фізика</c:v>
                </c:pt>
                <c:pt idx="7">
                  <c:v>Хімія</c:v>
                </c:pt>
              </c:strCache>
            </c:strRef>
          </c:cat>
          <c:val>
            <c:numRef>
              <c:f>'Порівняння 2018-2019'!$D$3:$D$10</c:f>
              <c:numCache>
                <c:formatCode>0</c:formatCode>
                <c:ptCount val="8"/>
                <c:pt idx="0" formatCode="General">
                  <c:v>100</c:v>
                </c:pt>
                <c:pt idx="1">
                  <c:v>69.387755102040799</c:v>
                </c:pt>
                <c:pt idx="2">
                  <c:v>53.061224489795904</c:v>
                </c:pt>
                <c:pt idx="3">
                  <c:v>51.020408163265301</c:v>
                </c:pt>
                <c:pt idx="4">
                  <c:v>40.816326530612237</c:v>
                </c:pt>
                <c:pt idx="5">
                  <c:v>18.367346938775508</c:v>
                </c:pt>
                <c:pt idx="6">
                  <c:v>8.1632653061224492</c:v>
                </c:pt>
                <c:pt idx="7">
                  <c:v>6.1224489795918355</c:v>
                </c:pt>
              </c:numCache>
            </c:numRef>
          </c:val>
        </c:ser>
        <c:ser>
          <c:idx val="1"/>
          <c:order val="1"/>
          <c:tx>
            <c:strRef>
              <c:f>'Порівняння 2018-2019'!$E$2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9660937680823879E-17"/>
                  <c:y val="-4.616048432520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6.74771139640188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723038439643846E-3"/>
                  <c:y val="-2.254002679860136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0723038439644241E-3"/>
                  <c:y val="-9.530081506075316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723038439644241E-3"/>
                  <c:y val="-1.6405550139392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'Порівняння 2018-2019'!$A$3:$A$10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Математика</c:v>
                </c:pt>
                <c:pt idx="4">
                  <c:v>Англ. мова</c:v>
                </c:pt>
                <c:pt idx="5">
                  <c:v>Біологія</c:v>
                </c:pt>
                <c:pt idx="6">
                  <c:v>Фізика</c:v>
                </c:pt>
                <c:pt idx="7">
                  <c:v>Хімія</c:v>
                </c:pt>
              </c:strCache>
            </c:strRef>
          </c:cat>
          <c:val>
            <c:numRef>
              <c:f>'Порівняння 2018-2019'!$E$3:$E$10</c:f>
              <c:numCache>
                <c:formatCode>0</c:formatCode>
                <c:ptCount val="8"/>
                <c:pt idx="0" formatCode="General">
                  <c:v>100</c:v>
                </c:pt>
                <c:pt idx="1">
                  <c:v>60.416666666666643</c:v>
                </c:pt>
                <c:pt idx="2">
                  <c:v>45.833333333333336</c:v>
                </c:pt>
                <c:pt idx="3">
                  <c:v>54.16666666666665</c:v>
                </c:pt>
                <c:pt idx="4">
                  <c:v>52.083333333333336</c:v>
                </c:pt>
                <c:pt idx="5">
                  <c:v>31.25</c:v>
                </c:pt>
                <c:pt idx="6">
                  <c:v>12.5</c:v>
                </c:pt>
                <c:pt idx="7">
                  <c:v>4.166666666666667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618880"/>
        <c:axId val="192620416"/>
      </c:barChart>
      <c:catAx>
        <c:axId val="19261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620416"/>
        <c:crosses val="autoZero"/>
        <c:auto val="1"/>
        <c:lblAlgn val="ctr"/>
        <c:lblOffset val="100"/>
        <c:noMultiLvlLbl val="0"/>
      </c:catAx>
      <c:valAx>
        <c:axId val="19262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61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432541196309475"/>
          <c:y val="0.70972204960810059"/>
          <c:w val="0.13015252551196596"/>
          <c:h val="0.239694080984725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ІІ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Всеукраїнських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учнівських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олімпіад</a:t>
            </a:r>
            <a:r>
              <a:rPr lang="ru-RU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2019-2020 </a:t>
            </a:r>
            <a:r>
              <a:rPr lang="ru-RU" sz="2400" b="1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ru-RU" sz="24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5.6101615845981709E-2"/>
          <c:y val="2.6470953340687418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Кількість!$B$2</c:f>
              <c:strCache>
                <c:ptCount val="1"/>
                <c:pt idx="0">
                  <c:v>заявлена к-сть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Кількість!$A$3:$A$15</c:f>
              <c:strCache>
                <c:ptCount val="13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право</c:v>
                </c:pt>
                <c:pt idx="4">
                  <c:v>біологія</c:v>
                </c:pt>
                <c:pt idx="5">
                  <c:v>фізика</c:v>
                </c:pt>
                <c:pt idx="6">
                  <c:v>математика</c:v>
                </c:pt>
                <c:pt idx="7">
                  <c:v>хімія</c:v>
                </c:pt>
                <c:pt idx="8">
                  <c:v>англ. мова</c:v>
                </c:pt>
                <c:pt idx="9">
                  <c:v>рос. мова</c:v>
                </c:pt>
                <c:pt idx="10">
                  <c:v>інформатика</c:v>
                </c:pt>
                <c:pt idx="11">
                  <c:v>труд. навч.</c:v>
                </c:pt>
                <c:pt idx="12">
                  <c:v>астрономія</c:v>
                </c:pt>
              </c:strCache>
            </c:strRef>
          </c:cat>
          <c:val>
            <c:numRef>
              <c:f>Кількість!$B$3:$B$15</c:f>
              <c:numCache>
                <c:formatCode>General</c:formatCode>
                <c:ptCount val="13"/>
                <c:pt idx="0">
                  <c:v>7</c:v>
                </c:pt>
                <c:pt idx="1">
                  <c:v>7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  <c:pt idx="5">
                  <c:v>8</c:v>
                </c:pt>
                <c:pt idx="6">
                  <c:v>10</c:v>
                </c:pt>
                <c:pt idx="7">
                  <c:v>4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9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Кількість!$C$2</c:f>
              <c:strCache>
                <c:ptCount val="1"/>
                <c:pt idx="0">
                  <c:v>призери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12"/>
              <c:layout>
                <c:manualLayout>
                  <c:x val="0"/>
                  <c:y val="-7.0671378091872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Кількість!$A$3:$A$15</c:f>
              <c:strCache>
                <c:ptCount val="13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право</c:v>
                </c:pt>
                <c:pt idx="4">
                  <c:v>біологія</c:v>
                </c:pt>
                <c:pt idx="5">
                  <c:v>фізика</c:v>
                </c:pt>
                <c:pt idx="6">
                  <c:v>математика</c:v>
                </c:pt>
                <c:pt idx="7">
                  <c:v>хімія</c:v>
                </c:pt>
                <c:pt idx="8">
                  <c:v>англ. мова</c:v>
                </c:pt>
                <c:pt idx="9">
                  <c:v>рос. мова</c:v>
                </c:pt>
                <c:pt idx="10">
                  <c:v>інформатика</c:v>
                </c:pt>
                <c:pt idx="11">
                  <c:v>труд. навч.</c:v>
                </c:pt>
                <c:pt idx="12">
                  <c:v>астрономія</c:v>
                </c:pt>
              </c:strCache>
            </c:strRef>
          </c:cat>
          <c:val>
            <c:numRef>
              <c:f>Кількість!$C$3:$C$15</c:f>
              <c:numCache>
                <c:formatCode>General</c:formatCode>
                <c:ptCount val="13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tx>
            <c:strRef>
              <c:f>Кількість!$D$2</c:f>
              <c:strCache>
                <c:ptCount val="1"/>
                <c:pt idx="0">
                  <c:v>переможці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7238681845118411E-3"/>
                  <c:y val="-8.2559339525283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238681845118281E-3"/>
                  <c:y val="-2.4767801857585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1279669762641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4477363690237073E-3"/>
                  <c:y val="-3.7151702786377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4.1279669762641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2.476780185758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Кількість!$A$3:$A$15</c:f>
              <c:strCache>
                <c:ptCount val="13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право</c:v>
                </c:pt>
                <c:pt idx="4">
                  <c:v>біологія</c:v>
                </c:pt>
                <c:pt idx="5">
                  <c:v>фізика</c:v>
                </c:pt>
                <c:pt idx="6">
                  <c:v>математика</c:v>
                </c:pt>
                <c:pt idx="7">
                  <c:v>хімія</c:v>
                </c:pt>
                <c:pt idx="8">
                  <c:v>англ. мова</c:v>
                </c:pt>
                <c:pt idx="9">
                  <c:v>рос. мова</c:v>
                </c:pt>
                <c:pt idx="10">
                  <c:v>інформатика</c:v>
                </c:pt>
                <c:pt idx="11">
                  <c:v>труд. навч.</c:v>
                </c:pt>
                <c:pt idx="12">
                  <c:v>астрономія</c:v>
                </c:pt>
              </c:strCache>
            </c:strRef>
          </c:cat>
          <c:val>
            <c:numRef>
              <c:f>Кількість!$D$3:$D$15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924096"/>
        <c:axId val="213938176"/>
        <c:axId val="0"/>
      </c:bar3DChart>
      <c:catAx>
        <c:axId val="21392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938176"/>
        <c:crosses val="autoZero"/>
        <c:auto val="1"/>
        <c:lblAlgn val="ctr"/>
        <c:lblOffset val="100"/>
        <c:noMultiLvlLbl val="0"/>
      </c:catAx>
      <c:valAx>
        <c:axId val="21393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924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805682452954125"/>
          <c:y val="0.44155161086132999"/>
          <c:w val="0.12544564968905247"/>
          <c:h val="0.178261008574378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0" baseline="0">
                <a:effectLst/>
              </a:rPr>
              <a:t>Призери обласного етапу Всеукраїнських олімпіад</a:t>
            </a:r>
            <a:endParaRPr lang="ru-RU" sz="28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'ІІІ етап'!$A$3:$A$9</c:f>
              <c:strCache>
                <c:ptCount val="7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  <c:pt idx="4">
                  <c:v>2017-2018</c:v>
                </c:pt>
                <c:pt idx="5">
                  <c:v>2018-2019</c:v>
                </c:pt>
                <c:pt idx="6">
                  <c:v>2019-2020</c:v>
                </c:pt>
              </c:strCache>
            </c:strRef>
          </c:cat>
          <c:val>
            <c:numRef>
              <c:f>'ІІІ етап'!$B$3:$B$9</c:f>
              <c:numCache>
                <c:formatCode>General</c:formatCode>
                <c:ptCount val="7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  <c:pt idx="5">
                  <c:v>9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601344"/>
        <c:axId val="203337088"/>
      </c:barChart>
      <c:catAx>
        <c:axId val="19460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337088"/>
        <c:crosses val="autoZero"/>
        <c:auto val="1"/>
        <c:lblAlgn val="ctr"/>
        <c:lblOffset val="100"/>
        <c:noMultiLvlLbl val="0"/>
      </c:catAx>
      <c:valAx>
        <c:axId val="20333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601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мережа!$H$18:$M$18</c:f>
              <c:strCache>
                <c:ptCount val="6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</c:strCache>
            </c:strRef>
          </c:cat>
          <c:val>
            <c:numRef>
              <c:f>мережа!$H$19:$M$19</c:f>
              <c:numCache>
                <c:formatCode>General</c:formatCode>
                <c:ptCount val="6"/>
                <c:pt idx="0">
                  <c:v>27</c:v>
                </c:pt>
                <c:pt idx="1">
                  <c:v>26.8</c:v>
                </c:pt>
                <c:pt idx="2" formatCode="0.0">
                  <c:v>27.274999999999999</c:v>
                </c:pt>
                <c:pt idx="3" formatCode="0.0">
                  <c:v>27.024999999999999</c:v>
                </c:pt>
                <c:pt idx="4" formatCode="0.0">
                  <c:v>26.8</c:v>
                </c:pt>
                <c:pt idx="5" formatCode="0.0">
                  <c:v>27.524999999999999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205760"/>
        <c:axId val="193207296"/>
      </c:barChart>
      <c:catAx>
        <c:axId val="19320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3207296"/>
        <c:crosses val="autoZero"/>
        <c:auto val="1"/>
        <c:lblAlgn val="ctr"/>
        <c:lblOffset val="100"/>
        <c:noMultiLvlLbl val="0"/>
      </c:catAx>
      <c:valAx>
        <c:axId val="1932072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3205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u="none" strike="noStrike" baseline="0">
                <a:effectLst/>
              </a:rPr>
              <a:t>Середній бал в розрізі класів за 2019-2020 н.р</a:t>
            </a:r>
            <a:endParaRPr lang="ru-RU" sz="2400" b="1"/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1039370078740176E-2"/>
          <c:y val="7.0175093244923339E-2"/>
          <c:w val="0.88396062992125957"/>
          <c:h val="0.8232535571211493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('5-11 19-20'!$A$6:$A$25,'5-11 19-20'!$A$27:$A$30)</c:f>
              <c:strCache>
                <c:ptCount val="24"/>
                <c:pt idx="0">
                  <c:v>5-А</c:v>
                </c:pt>
                <c:pt idx="1">
                  <c:v>5-Б</c:v>
                </c:pt>
                <c:pt idx="2">
                  <c:v>5-В</c:v>
                </c:pt>
                <c:pt idx="3">
                  <c:v>5-Г</c:v>
                </c:pt>
                <c:pt idx="4">
                  <c:v>6-А</c:v>
                </c:pt>
                <c:pt idx="5">
                  <c:v>6-Б</c:v>
                </c:pt>
                <c:pt idx="6">
                  <c:v>6-В</c:v>
                </c:pt>
                <c:pt idx="7">
                  <c:v>6-Г</c:v>
                </c:pt>
                <c:pt idx="8">
                  <c:v>7-А</c:v>
                </c:pt>
                <c:pt idx="9">
                  <c:v>7-Б</c:v>
                </c:pt>
                <c:pt idx="10">
                  <c:v>7-В</c:v>
                </c:pt>
                <c:pt idx="11">
                  <c:v>7-Г</c:v>
                </c:pt>
                <c:pt idx="12">
                  <c:v>8-А</c:v>
                </c:pt>
                <c:pt idx="13">
                  <c:v>8-Б</c:v>
                </c:pt>
                <c:pt idx="14">
                  <c:v>8-В</c:v>
                </c:pt>
                <c:pt idx="15">
                  <c:v>8-Г</c:v>
                </c:pt>
                <c:pt idx="16">
                  <c:v>9-А</c:v>
                </c:pt>
                <c:pt idx="17">
                  <c:v>9-Б</c:v>
                </c:pt>
                <c:pt idx="18">
                  <c:v>9-В</c:v>
                </c:pt>
                <c:pt idx="19">
                  <c:v>9-Г</c:v>
                </c:pt>
                <c:pt idx="20">
                  <c:v>10-А</c:v>
                </c:pt>
                <c:pt idx="21">
                  <c:v>10-Б</c:v>
                </c:pt>
                <c:pt idx="22">
                  <c:v>11-А</c:v>
                </c:pt>
                <c:pt idx="23">
                  <c:v>11-Б</c:v>
                </c:pt>
              </c:strCache>
            </c:strRef>
          </c:cat>
          <c:val>
            <c:numRef>
              <c:f>('5-11 19-20'!$L$6:$L$25,'5-11 19-20'!$L$27:$L$30)</c:f>
              <c:numCache>
                <c:formatCode>0.0</c:formatCode>
                <c:ptCount val="24"/>
                <c:pt idx="0">
                  <c:v>7.56</c:v>
                </c:pt>
                <c:pt idx="1">
                  <c:v>8.1764705882352953</c:v>
                </c:pt>
                <c:pt idx="2">
                  <c:v>8</c:v>
                </c:pt>
                <c:pt idx="3">
                  <c:v>8.1034482758620712</c:v>
                </c:pt>
                <c:pt idx="4">
                  <c:v>9.0714285714285712</c:v>
                </c:pt>
                <c:pt idx="5">
                  <c:v>7.7777777777777777</c:v>
                </c:pt>
                <c:pt idx="6">
                  <c:v>7.1499999999999995</c:v>
                </c:pt>
                <c:pt idx="7">
                  <c:v>8.44</c:v>
                </c:pt>
                <c:pt idx="8">
                  <c:v>7.3076923076923084</c:v>
                </c:pt>
                <c:pt idx="9">
                  <c:v>8</c:v>
                </c:pt>
                <c:pt idx="10">
                  <c:v>7.2592592592592595</c:v>
                </c:pt>
                <c:pt idx="11">
                  <c:v>7.6086956521739122</c:v>
                </c:pt>
                <c:pt idx="12">
                  <c:v>7.1249999999999991</c:v>
                </c:pt>
                <c:pt idx="13">
                  <c:v>8.2592592592592613</c:v>
                </c:pt>
                <c:pt idx="14">
                  <c:v>7.1428571428571423</c:v>
                </c:pt>
                <c:pt idx="15">
                  <c:v>7.1199999999999992</c:v>
                </c:pt>
                <c:pt idx="16">
                  <c:v>8.1428571428571406</c:v>
                </c:pt>
                <c:pt idx="17">
                  <c:v>7.7857142857142865</c:v>
                </c:pt>
                <c:pt idx="18">
                  <c:v>7.2592592592592595</c:v>
                </c:pt>
                <c:pt idx="19">
                  <c:v>7.3076923076923084</c:v>
                </c:pt>
                <c:pt idx="20">
                  <c:v>8.6470588235294112</c:v>
                </c:pt>
                <c:pt idx="21">
                  <c:v>7.5333333333333341</c:v>
                </c:pt>
                <c:pt idx="22">
                  <c:v>8.7000000000000011</c:v>
                </c:pt>
                <c:pt idx="23">
                  <c:v>8.6428571428571406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2446464"/>
        <c:axId val="192448000"/>
        <c:axId val="0"/>
      </c:bar3DChart>
      <c:catAx>
        <c:axId val="1924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448000"/>
        <c:crosses val="autoZero"/>
        <c:auto val="1"/>
        <c:lblAlgn val="ctr"/>
        <c:lblOffset val="100"/>
        <c:noMultiLvlLbl val="0"/>
      </c:catAx>
      <c:valAx>
        <c:axId val="19244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4464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/>
              <a:t>Середній</a:t>
            </a:r>
            <a:r>
              <a:rPr lang="ru-RU" sz="2400" b="1" dirty="0"/>
              <a:t> бал в </a:t>
            </a:r>
            <a:r>
              <a:rPr lang="ru-RU" sz="2400" b="1" dirty="0" err="1"/>
              <a:t>розрізі</a:t>
            </a:r>
            <a:r>
              <a:rPr lang="ru-RU" sz="2400" b="1" dirty="0"/>
              <a:t> </a:t>
            </a:r>
            <a:r>
              <a:rPr lang="ru-RU" sz="2400" b="1" dirty="0" err="1"/>
              <a:t>паралелей</a:t>
            </a:r>
            <a:r>
              <a:rPr lang="ru-RU" sz="2400" b="1" dirty="0"/>
              <a:t> за </a:t>
            </a:r>
            <a:r>
              <a:rPr lang="ru-RU" sz="2400" b="1" dirty="0" smtClean="0"/>
              <a:t> </a:t>
            </a:r>
            <a:r>
              <a:rPr lang="ru-RU" sz="2400" b="1" dirty="0"/>
              <a:t>2019-2020 н. р.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'5-11 паралелі 19-20'!$A$6:$A$12</c:f>
              <c:strCache>
                <c:ptCount val="7"/>
                <c:pt idx="0">
                  <c:v>5 класи</c:v>
                </c:pt>
                <c:pt idx="1">
                  <c:v>6 класи</c:v>
                </c:pt>
                <c:pt idx="2">
                  <c:v>7 класи</c:v>
                </c:pt>
                <c:pt idx="3">
                  <c:v>8 класи</c:v>
                </c:pt>
                <c:pt idx="4">
                  <c:v>9 класи</c:v>
                </c:pt>
                <c:pt idx="5">
                  <c:v>10 класи</c:v>
                </c:pt>
                <c:pt idx="6">
                  <c:v>11 класи</c:v>
                </c:pt>
              </c:strCache>
            </c:strRef>
          </c:cat>
          <c:val>
            <c:numRef>
              <c:f>'5-11 паралелі 19-20'!$M$6:$M$12</c:f>
              <c:numCache>
                <c:formatCode>0.0</c:formatCode>
                <c:ptCount val="7"/>
                <c:pt idx="0">
                  <c:v>7.9830508474576272</c:v>
                </c:pt>
                <c:pt idx="1">
                  <c:v>8.18</c:v>
                </c:pt>
                <c:pt idx="2">
                  <c:v>7.5392156862745106</c:v>
                </c:pt>
                <c:pt idx="3">
                  <c:v>7.4432989690721669</c:v>
                </c:pt>
                <c:pt idx="4">
                  <c:v>7.6330275229357794</c:v>
                </c:pt>
                <c:pt idx="5">
                  <c:v>8.125</c:v>
                </c:pt>
                <c:pt idx="6">
                  <c:v>8.6666666666666679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2472960"/>
        <c:axId val="192474496"/>
      </c:barChart>
      <c:catAx>
        <c:axId val="19247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474496"/>
        <c:crosses val="autoZero"/>
        <c:auto val="1"/>
        <c:lblAlgn val="ctr"/>
        <c:lblOffset val="100"/>
        <c:noMultiLvlLbl val="0"/>
      </c:catAx>
      <c:valAx>
        <c:axId val="19247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4729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err="1"/>
              <a:t>Якісний</a:t>
            </a:r>
            <a:r>
              <a:rPr lang="ru-RU" sz="2400" b="1" dirty="0"/>
              <a:t> </a:t>
            </a:r>
            <a:r>
              <a:rPr lang="ru-RU" sz="2400" b="1" dirty="0" err="1"/>
              <a:t>показник</a:t>
            </a:r>
            <a:r>
              <a:rPr lang="ru-RU" sz="2400" b="1" dirty="0"/>
              <a:t> </a:t>
            </a:r>
            <a:r>
              <a:rPr lang="ru-RU" sz="2400" b="1" dirty="0" err="1"/>
              <a:t>навченості</a:t>
            </a:r>
            <a:r>
              <a:rPr lang="ru-RU" sz="2400" b="1" dirty="0"/>
              <a:t> </a:t>
            </a:r>
            <a:r>
              <a:rPr lang="ru-RU" sz="2400" b="1" dirty="0" err="1"/>
              <a:t>учнів</a:t>
            </a:r>
            <a:r>
              <a:rPr lang="ru-RU" sz="2400" b="1" dirty="0"/>
              <a:t> 5-11 </a:t>
            </a:r>
            <a:r>
              <a:rPr lang="ru-RU" sz="2400" b="1" dirty="0" err="1"/>
              <a:t>класів</a:t>
            </a:r>
            <a:r>
              <a:rPr lang="ru-RU" sz="2400" b="1" dirty="0"/>
              <a:t> за </a:t>
            </a:r>
            <a:r>
              <a:rPr lang="ru-RU" sz="2400" b="1" dirty="0" smtClean="0"/>
              <a:t>                         2019-2020 </a:t>
            </a:r>
            <a:r>
              <a:rPr lang="ru-RU" sz="2400" b="1" dirty="0"/>
              <a:t>н. р.</a:t>
            </a:r>
          </a:p>
        </c:rich>
      </c:tx>
      <c:layout>
        <c:manualLayout>
          <c:xMode val="edge"/>
          <c:yMode val="edge"/>
          <c:x val="0.11544435859922519"/>
          <c:y val="4.1708223972003508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'5-11 паралелі 19-20'!$A$6:$A$12</c:f>
              <c:strCache>
                <c:ptCount val="7"/>
                <c:pt idx="0">
                  <c:v>5 класи</c:v>
                </c:pt>
                <c:pt idx="1">
                  <c:v>6 класи</c:v>
                </c:pt>
                <c:pt idx="2">
                  <c:v>7 класи</c:v>
                </c:pt>
                <c:pt idx="3">
                  <c:v>8 класи</c:v>
                </c:pt>
                <c:pt idx="4">
                  <c:v>9 класи</c:v>
                </c:pt>
                <c:pt idx="5">
                  <c:v>10 класи</c:v>
                </c:pt>
                <c:pt idx="6">
                  <c:v>11 класи</c:v>
                </c:pt>
              </c:strCache>
            </c:strRef>
          </c:cat>
          <c:val>
            <c:numRef>
              <c:f>'5-11 паралелі 19-20'!$L$6:$L$12</c:f>
              <c:numCache>
                <c:formatCode>0%</c:formatCode>
                <c:ptCount val="7"/>
                <c:pt idx="0">
                  <c:v>0.44915254237288138</c:v>
                </c:pt>
                <c:pt idx="1">
                  <c:v>0.53</c:v>
                </c:pt>
                <c:pt idx="2">
                  <c:v>0.26470588235294124</c:v>
                </c:pt>
                <c:pt idx="3">
                  <c:v>0.30927835051546398</c:v>
                </c:pt>
                <c:pt idx="4">
                  <c:v>0.34862385321100925</c:v>
                </c:pt>
                <c:pt idx="5">
                  <c:v>0.5</c:v>
                </c:pt>
                <c:pt idx="6">
                  <c:v>0.75000000000000011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2545152"/>
        <c:axId val="192546688"/>
      </c:barChart>
      <c:catAx>
        <c:axId val="19254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546688"/>
        <c:crosses val="autoZero"/>
        <c:auto val="1"/>
        <c:lblAlgn val="ctr"/>
        <c:lblOffset val="100"/>
        <c:noMultiLvlLbl val="0"/>
      </c:catAx>
      <c:valAx>
        <c:axId val="192546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545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2800" b="1"/>
              <a:t>Динаміка якості навчальних досягнень учнів 5-11 класів за 7 років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'якість за 5 років'!$A$4:$A$10</c:f>
              <c:strCache>
                <c:ptCount val="7"/>
                <c:pt idx="0">
                  <c:v>2013-2014 н. р.</c:v>
                </c:pt>
                <c:pt idx="1">
                  <c:v>2014-2015 н. р.</c:v>
                </c:pt>
                <c:pt idx="2">
                  <c:v>2015-2016 н. р.</c:v>
                </c:pt>
                <c:pt idx="3">
                  <c:v>2016-2017 н. р.</c:v>
                </c:pt>
                <c:pt idx="4">
                  <c:v>2017-2018 н.р.</c:v>
                </c:pt>
                <c:pt idx="5">
                  <c:v>2018 -2019 н.р.</c:v>
                </c:pt>
                <c:pt idx="6">
                  <c:v>2019-2020 н.р.</c:v>
                </c:pt>
              </c:strCache>
            </c:strRef>
          </c:cat>
          <c:val>
            <c:numRef>
              <c:f>'якість за 5 років'!$B$4:$B$10</c:f>
              <c:numCache>
                <c:formatCode>0%</c:formatCode>
                <c:ptCount val="7"/>
                <c:pt idx="0">
                  <c:v>0.41000000000000003</c:v>
                </c:pt>
                <c:pt idx="1">
                  <c:v>0.4</c:v>
                </c:pt>
                <c:pt idx="2">
                  <c:v>0.36000000000000004</c:v>
                </c:pt>
                <c:pt idx="3">
                  <c:v>0.38000000000000006</c:v>
                </c:pt>
                <c:pt idx="4">
                  <c:v>0.37000000000000005</c:v>
                </c:pt>
                <c:pt idx="5">
                  <c:v>0.38000000000000006</c:v>
                </c:pt>
                <c:pt idx="6">
                  <c:v>0.42000000000000004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192572032"/>
        <c:axId val="192582016"/>
      </c:barChart>
      <c:catAx>
        <c:axId val="19257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582016"/>
        <c:crosses val="autoZero"/>
        <c:auto val="1"/>
        <c:lblAlgn val="ctr"/>
        <c:lblOffset val="100"/>
        <c:noMultiLvlLbl val="0"/>
      </c:catAx>
      <c:valAx>
        <c:axId val="1925820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925720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800"/>
              <a:t>Предмети, які обрали учні на ЗНО у 2020 році</a:t>
            </a:r>
          </a:p>
        </c:rich>
      </c:tx>
      <c:layout>
        <c:manualLayout>
          <c:xMode val="edge"/>
          <c:yMode val="edge"/>
          <c:x val="0.15459608239069825"/>
          <c:y val="1.884569598527513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6265384147359524E-2"/>
          <c:y val="0.29389240451072368"/>
          <c:w val="0.85675753908493113"/>
          <c:h val="0.35676942371077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Кількість!$B$2</c:f>
              <c:strCache>
                <c:ptCount val="1"/>
                <c:pt idx="0">
                  <c:v>ЗНО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-3.261122997233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341995024770486E-17"/>
                  <c:y val="-5.2177967955743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2922642421661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1.9566737983403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Кількість!$A$3:$A$10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Математика</c:v>
                </c:pt>
                <c:pt idx="4">
                  <c:v>Англ. мова</c:v>
                </c:pt>
                <c:pt idx="5">
                  <c:v>Біологія</c:v>
                </c:pt>
                <c:pt idx="6">
                  <c:v>Фізика</c:v>
                </c:pt>
                <c:pt idx="7">
                  <c:v>Хімія</c:v>
                </c:pt>
              </c:strCache>
            </c:strRef>
          </c:cat>
          <c:val>
            <c:numRef>
              <c:f>Кількість!$B$3:$B$10</c:f>
              <c:numCache>
                <c:formatCode>General</c:formatCode>
                <c:ptCount val="8"/>
                <c:pt idx="0">
                  <c:v>48</c:v>
                </c:pt>
                <c:pt idx="1">
                  <c:v>29</c:v>
                </c:pt>
                <c:pt idx="2">
                  <c:v>22</c:v>
                </c:pt>
                <c:pt idx="3">
                  <c:v>26</c:v>
                </c:pt>
                <c:pt idx="4">
                  <c:v>25</c:v>
                </c:pt>
                <c:pt idx="5">
                  <c:v>15</c:v>
                </c:pt>
                <c:pt idx="6">
                  <c:v>6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Кількість!$C$2</c:f>
              <c:strCache>
                <c:ptCount val="1"/>
                <c:pt idx="0">
                  <c:v>ДПА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-1.96566369471715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631644268121004E-3"/>
                  <c:y val="-7.18847513480895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631644268120605E-3"/>
                  <c:y val="-6.661647054471528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6.5139872238795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1.1103464380148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Кількість!$A$3:$A$10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Математика</c:v>
                </c:pt>
                <c:pt idx="4">
                  <c:v>Англ. мова</c:v>
                </c:pt>
                <c:pt idx="5">
                  <c:v>Біологія</c:v>
                </c:pt>
                <c:pt idx="6">
                  <c:v>Фізика</c:v>
                </c:pt>
                <c:pt idx="7">
                  <c:v>Хімія</c:v>
                </c:pt>
              </c:strCache>
            </c:strRef>
          </c:cat>
          <c:val>
            <c:numRef>
              <c:f>Кількість!$C$3:$C$10</c:f>
              <c:numCache>
                <c:formatCode>General</c:formatCode>
                <c:ptCount val="8"/>
                <c:pt idx="0">
                  <c:v>48</c:v>
                </c:pt>
                <c:pt idx="1">
                  <c:v>29</c:v>
                </c:pt>
                <c:pt idx="2">
                  <c:v>10</c:v>
                </c:pt>
                <c:pt idx="3">
                  <c:v>24</c:v>
                </c:pt>
                <c:pt idx="4">
                  <c:v>19</c:v>
                </c:pt>
                <c:pt idx="5">
                  <c:v>9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Кількість!$D$2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Кількість!$A$3:$A$10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Математика</c:v>
                </c:pt>
                <c:pt idx="4">
                  <c:v>Англ. мова</c:v>
                </c:pt>
                <c:pt idx="5">
                  <c:v>Біологія</c:v>
                </c:pt>
                <c:pt idx="6">
                  <c:v>Фізика</c:v>
                </c:pt>
                <c:pt idx="7">
                  <c:v>Хімія</c:v>
                </c:pt>
              </c:strCache>
            </c:strRef>
          </c:cat>
          <c:val>
            <c:numRef>
              <c:f>Кількість!$D$3:$D$10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973824"/>
        <c:axId val="192992000"/>
      </c:barChart>
      <c:catAx>
        <c:axId val="19297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992000"/>
        <c:crosses val="autoZero"/>
        <c:auto val="1"/>
        <c:lblAlgn val="ctr"/>
        <c:lblOffset val="100"/>
        <c:noMultiLvlLbl val="0"/>
      </c:catAx>
      <c:valAx>
        <c:axId val="19299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97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4960003174912224"/>
          <c:y val="0.70972204960810059"/>
          <c:w val="0.1348778157012864"/>
          <c:h val="0.239694080984725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400"/>
              <a:t>Предмети, які обрали учні на ЗНО у 2020 році</a:t>
            </a:r>
          </a:p>
        </c:rich>
      </c:tx>
      <c:layout>
        <c:manualLayout>
          <c:xMode val="edge"/>
          <c:yMode val="edge"/>
          <c:x val="0.26943702269409903"/>
          <c:y val="2.6589001345485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'Кількість (2)'!$B$2</c:f>
              <c:strCache>
                <c:ptCount val="1"/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9"/>
              <c:layout>
                <c:manualLayout>
                  <c:x val="0.11043809803813986"/>
                  <c:y val="-1.366853900538243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'Кількість (2)'!$A$3:$A$10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біологія</c:v>
                </c:pt>
                <c:pt idx="4">
                  <c:v>фізика</c:v>
                </c:pt>
                <c:pt idx="5">
                  <c:v>математика</c:v>
                </c:pt>
                <c:pt idx="6">
                  <c:v>хімія</c:v>
                </c:pt>
                <c:pt idx="7">
                  <c:v>англ. мова</c:v>
                </c:pt>
              </c:strCache>
            </c:strRef>
          </c:cat>
          <c:val>
            <c:numRef>
              <c:f>'Кількість (2)'!$B$3:$B$10</c:f>
              <c:numCache>
                <c:formatCode>General</c:formatCode>
                <c:ptCount val="8"/>
                <c:pt idx="0">
                  <c:v>48</c:v>
                </c:pt>
                <c:pt idx="1">
                  <c:v>29</c:v>
                </c:pt>
                <c:pt idx="2">
                  <c:v>22</c:v>
                </c:pt>
                <c:pt idx="3">
                  <c:v>15</c:v>
                </c:pt>
                <c:pt idx="4">
                  <c:v>6</c:v>
                </c:pt>
                <c:pt idx="5">
                  <c:v>26</c:v>
                </c:pt>
                <c:pt idx="6">
                  <c:v>2</c:v>
                </c:pt>
                <c:pt idx="7">
                  <c:v>25</c:v>
                </c:pt>
              </c:numCache>
            </c:numRef>
          </c:val>
        </c:ser>
        <c:ser>
          <c:idx val="1"/>
          <c:order val="1"/>
          <c:tx>
            <c:strRef>
              <c:f>'Кількість (2)'!$C$2</c:f>
              <c:strCache>
                <c:ptCount val="1"/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'Кількість (2)'!$A$3:$A$10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біологія</c:v>
                </c:pt>
                <c:pt idx="4">
                  <c:v>фізика</c:v>
                </c:pt>
                <c:pt idx="5">
                  <c:v>математика</c:v>
                </c:pt>
                <c:pt idx="6">
                  <c:v>хімія</c:v>
                </c:pt>
                <c:pt idx="7">
                  <c:v>англ. мова</c:v>
                </c:pt>
              </c:strCache>
            </c:strRef>
          </c:cat>
          <c:val>
            <c:numRef>
              <c:f>'Кількість (2)'!$C$3:$C$10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'Кількість (2)'!$D$2</c:f>
              <c:strCache>
                <c:ptCount val="1"/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'Кількість (2)'!$A$3:$A$10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біологія</c:v>
                </c:pt>
                <c:pt idx="4">
                  <c:v>фізика</c:v>
                </c:pt>
                <c:pt idx="5">
                  <c:v>математика</c:v>
                </c:pt>
                <c:pt idx="6">
                  <c:v>хімія</c:v>
                </c:pt>
                <c:pt idx="7">
                  <c:v>англ. мова</c:v>
                </c:pt>
              </c:strCache>
            </c:strRef>
          </c:cat>
          <c:val>
            <c:numRef>
              <c:f>'Кількість (2)'!$D$3:$D$10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400" dirty="0" err="1"/>
              <a:t>Предмети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обрали</a:t>
            </a:r>
            <a:r>
              <a:rPr lang="ru-RU" sz="2400" dirty="0"/>
              <a:t> </a:t>
            </a:r>
            <a:r>
              <a:rPr lang="ru-RU" sz="2400" dirty="0" err="1"/>
              <a:t>учні</a:t>
            </a:r>
            <a:r>
              <a:rPr lang="ru-RU" sz="2400" dirty="0"/>
              <a:t> на ЗНО у 2019 та</a:t>
            </a:r>
            <a:r>
              <a:rPr lang="ru-RU" sz="2400" baseline="0" dirty="0"/>
              <a:t> </a:t>
            </a:r>
            <a:r>
              <a:rPr lang="ru-RU" sz="2400" baseline="0" dirty="0" smtClean="0"/>
              <a:t>2020</a:t>
            </a:r>
            <a:r>
              <a:rPr lang="ru-RU" sz="2400" dirty="0" smtClean="0"/>
              <a:t> </a:t>
            </a:r>
            <a:r>
              <a:rPr lang="ru-RU" sz="2400" dirty="0"/>
              <a:t>роках</a:t>
            </a:r>
          </a:p>
        </c:rich>
      </c:tx>
      <c:layout>
        <c:manualLayout>
          <c:xMode val="edge"/>
          <c:yMode val="edge"/>
          <c:x val="0.15459608239069825"/>
          <c:y val="1.884569598527513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6265384147359524E-2"/>
          <c:y val="0.29389240451072368"/>
          <c:w val="0.85675753908493113"/>
          <c:h val="0.35676942371077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'Порівняння 2018-2019'!$B$2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1247796139893757E-3"/>
                  <c:y val="-2.8463240477378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336106301722251E-5"/>
                  <c:y val="1.0697093928538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2922642421661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795931345567546E-3"/>
                  <c:y val="2.49146249870519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'Порівняння 2018-2019'!$A$3:$A$10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Математика</c:v>
                </c:pt>
                <c:pt idx="4">
                  <c:v>Англ. мова</c:v>
                </c:pt>
                <c:pt idx="5">
                  <c:v>Біологія</c:v>
                </c:pt>
                <c:pt idx="6">
                  <c:v>Фізика</c:v>
                </c:pt>
                <c:pt idx="7">
                  <c:v>Хімія</c:v>
                </c:pt>
              </c:strCache>
            </c:strRef>
          </c:cat>
          <c:val>
            <c:numRef>
              <c:f>'Порівняння 2018-2019'!$B$3:$B$10</c:f>
              <c:numCache>
                <c:formatCode>General</c:formatCode>
                <c:ptCount val="8"/>
                <c:pt idx="0">
                  <c:v>49</c:v>
                </c:pt>
                <c:pt idx="1">
                  <c:v>34</c:v>
                </c:pt>
                <c:pt idx="2">
                  <c:v>26</c:v>
                </c:pt>
                <c:pt idx="3">
                  <c:v>25</c:v>
                </c:pt>
                <c:pt idx="4">
                  <c:v>20</c:v>
                </c:pt>
                <c:pt idx="5">
                  <c:v>9</c:v>
                </c:pt>
                <c:pt idx="6">
                  <c:v>4</c:v>
                </c:pt>
                <c:pt idx="7">
                  <c:v>3</c:v>
                </c:pt>
              </c:numCache>
            </c:numRef>
          </c:val>
        </c:ser>
        <c:ser>
          <c:idx val="1"/>
          <c:order val="1"/>
          <c:tx>
            <c:strRef>
              <c:f>'Порівняння 2018-2019'!$C$2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9660937680823879E-17"/>
                  <c:y val="-4.616048432520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43910911791358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782071193091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141982941551442E-3"/>
                  <c:y val="6.42605959537423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70991470775721E-3"/>
                  <c:y val="-1.43910911791358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'Порівняння 2018-2019'!$A$3:$A$10</c:f>
              <c:strCache>
                <c:ptCount val="8"/>
                <c:pt idx="0">
                  <c:v>Укр. мова</c:v>
                </c:pt>
                <c:pt idx="1">
                  <c:v>Історія</c:v>
                </c:pt>
                <c:pt idx="2">
                  <c:v>Географія</c:v>
                </c:pt>
                <c:pt idx="3">
                  <c:v>Математика</c:v>
                </c:pt>
                <c:pt idx="4">
                  <c:v>Англ. мова</c:v>
                </c:pt>
                <c:pt idx="5">
                  <c:v>Біологія</c:v>
                </c:pt>
                <c:pt idx="6">
                  <c:v>Фізика</c:v>
                </c:pt>
                <c:pt idx="7">
                  <c:v>Хімія</c:v>
                </c:pt>
              </c:strCache>
            </c:strRef>
          </c:cat>
          <c:val>
            <c:numRef>
              <c:f>'Порівняння 2018-2019'!$C$3:$C$10</c:f>
              <c:numCache>
                <c:formatCode>General</c:formatCode>
                <c:ptCount val="8"/>
                <c:pt idx="0">
                  <c:v>48</c:v>
                </c:pt>
                <c:pt idx="1">
                  <c:v>29</c:v>
                </c:pt>
                <c:pt idx="2">
                  <c:v>22</c:v>
                </c:pt>
                <c:pt idx="3">
                  <c:v>26</c:v>
                </c:pt>
                <c:pt idx="4">
                  <c:v>25</c:v>
                </c:pt>
                <c:pt idx="5">
                  <c:v>15</c:v>
                </c:pt>
                <c:pt idx="6">
                  <c:v>6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529856"/>
        <c:axId val="231568512"/>
      </c:barChart>
      <c:catAx>
        <c:axId val="23152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568512"/>
        <c:crosses val="autoZero"/>
        <c:auto val="1"/>
        <c:lblAlgn val="ctr"/>
        <c:lblOffset val="100"/>
        <c:noMultiLvlLbl val="0"/>
      </c:catAx>
      <c:valAx>
        <c:axId val="23156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52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223986059907575"/>
          <c:y val="0.70972204960810059"/>
          <c:w val="0.13223801545786448"/>
          <c:h val="0.239694080984725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D81C0-22CB-4CD2-8C5F-91D17FFF291D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05777-493C-4865-9F63-B142E3F6A9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33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05777-493C-4865-9F63-B142E3F6A957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02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а 5"/>
          <p:cNvGrpSpPr/>
          <p:nvPr/>
        </p:nvGrpSpPr>
        <p:grpSpPr>
          <a:xfrm>
            <a:off x="1" y="0"/>
            <a:ext cx="12188825" cy="713232"/>
            <a:chOff x="0" y="0"/>
            <a:chExt cx="12188825" cy="713232"/>
          </a:xfrm>
        </p:grpSpPr>
        <p:sp>
          <p:nvSpPr>
            <p:cNvPr id="7" name="Прямокутник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0" name="Прямокут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grpSp>
        <p:nvGrpSpPr>
          <p:cNvPr id="11" name="Група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Прямокутник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3" name="Прямокутник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grpSp>
        <p:nvGrpSpPr>
          <p:cNvPr id="14" name="Група 13"/>
          <p:cNvGrpSpPr/>
          <p:nvPr/>
        </p:nvGrpSpPr>
        <p:grpSpPr>
          <a:xfrm>
            <a:off x="11476762" y="0"/>
            <a:ext cx="746887" cy="6858000"/>
            <a:chOff x="11476762" y="0"/>
            <a:chExt cx="746886" cy="6858000"/>
          </a:xfrm>
        </p:grpSpPr>
        <p:sp>
          <p:nvSpPr>
            <p:cNvPr id="15" name="Прямокутник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6" name="Прямокутник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grpSp>
        <p:nvGrpSpPr>
          <p:cNvPr id="17" name="Група 16"/>
          <p:cNvGrpSpPr/>
          <p:nvPr/>
        </p:nvGrpSpPr>
        <p:grpSpPr>
          <a:xfrm flipV="1">
            <a:off x="1" y="6144768"/>
            <a:ext cx="12188825" cy="713232"/>
            <a:chOff x="0" y="0"/>
            <a:chExt cx="12188825" cy="713232"/>
          </a:xfrm>
        </p:grpSpPr>
        <p:sp>
          <p:nvSpPr>
            <p:cNvPr id="18" name="Прямокутник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9" name="Прямокут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9634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6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274638"/>
            <a:ext cx="26289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1" y="274638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59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а 7"/>
          <p:cNvGrpSpPr/>
          <p:nvPr/>
        </p:nvGrpSpPr>
        <p:grpSpPr>
          <a:xfrm flipV="1">
            <a:off x="1" y="6309360"/>
            <a:ext cx="12188825" cy="548640"/>
            <a:chOff x="0" y="0"/>
            <a:chExt cx="12188825" cy="713232"/>
          </a:xfrm>
        </p:grpSpPr>
        <p:sp>
          <p:nvSpPr>
            <p:cNvPr id="9" name="Прямокут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0" name="Прямокут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grpSp>
        <p:nvGrpSpPr>
          <p:cNvPr id="11" name="Група 10"/>
          <p:cNvGrpSpPr/>
          <p:nvPr/>
        </p:nvGrpSpPr>
        <p:grpSpPr>
          <a:xfrm>
            <a:off x="16737" y="0"/>
            <a:ext cx="12188825" cy="548640"/>
            <a:chOff x="0" y="0"/>
            <a:chExt cx="12188825" cy="713232"/>
          </a:xfrm>
        </p:grpSpPr>
        <p:sp>
          <p:nvSpPr>
            <p:cNvPr id="12" name="Прямокут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3" name="Прямокут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137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29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5" name="Підзаголовок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1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50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55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а 7"/>
          <p:cNvGrpSpPr/>
          <p:nvPr/>
        </p:nvGrpSpPr>
        <p:grpSpPr>
          <a:xfrm>
            <a:off x="1" y="0"/>
            <a:ext cx="12188825" cy="548640"/>
            <a:chOff x="0" y="0"/>
            <a:chExt cx="12188825" cy="713232"/>
          </a:xfrm>
        </p:grpSpPr>
        <p:sp>
          <p:nvSpPr>
            <p:cNvPr id="9" name="Прямокут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0" name="Прямокут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53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 dirty="0"/>
          </a:p>
        </p:txBody>
      </p:sp>
      <p:sp>
        <p:nvSpPr>
          <p:cNvPr id="4" name="Підзаголовок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71F6-F3C0-48F3-B921-C7E46E0709D5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Група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Прямокутник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0" name="Прямокутник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grpSp>
        <p:nvGrpSpPr>
          <p:cNvPr id="11" name="Група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Прямокутник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3" name="Прямокутник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grpSp>
        <p:nvGrpSpPr>
          <p:cNvPr id="14" name="Група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Прямокутник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6" name="Прямокутник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grpSp>
        <p:nvGrpSpPr>
          <p:cNvPr id="17" name="Група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Прямокутник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9" name="Прямокутник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5989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а 7"/>
          <p:cNvGrpSpPr/>
          <p:nvPr/>
        </p:nvGrpSpPr>
        <p:grpSpPr bwMode="auto">
          <a:xfrm flipV="1">
            <a:off x="1" y="6309360"/>
            <a:ext cx="12188825" cy="548640"/>
            <a:chOff x="0" y="0"/>
            <a:chExt cx="12188825" cy="713232"/>
          </a:xfrm>
        </p:grpSpPr>
        <p:sp>
          <p:nvSpPr>
            <p:cNvPr id="9" name="Прямокутник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  <p:sp>
          <p:nvSpPr>
            <p:cNvPr id="10" name="Прямокутник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80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  <a:p>
            <a:pPr lvl="2"/>
            <a:r>
              <a:rPr lang="uk-UA" dirty="0" smtClean="0"/>
              <a:t>Третій рівень</a:t>
            </a:r>
          </a:p>
          <a:p>
            <a:pPr lvl="3"/>
            <a:r>
              <a:rPr lang="uk-UA" dirty="0" smtClean="0"/>
              <a:t>Четвертий рівень</a:t>
            </a:r>
          </a:p>
          <a:p>
            <a:pPr lvl="4"/>
            <a:r>
              <a:rPr lang="uk-UA" dirty="0" smtClean="0"/>
              <a:t>П'ятий рівень</a:t>
            </a:r>
            <a:endParaRPr lang="uk-UA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B6071F6-F3C0-48F3-B921-C7E46E0709D5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166B34A-3E60-4F64-BE5A-D4145F352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18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Аналіз </a:t>
            </a:r>
            <a:r>
              <a:rPr lang="uk-UA" dirty="0" smtClean="0"/>
              <a:t>роботи </a:t>
            </a:r>
            <a:r>
              <a:rPr lang="uk-UA" dirty="0"/>
              <a:t>ш</a:t>
            </a:r>
            <a:r>
              <a:rPr lang="uk-UA" dirty="0" smtClean="0"/>
              <a:t>коли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2019-2020 </a:t>
            </a:r>
            <a:r>
              <a:rPr lang="ru-RU" dirty="0" err="1" smtClean="0"/>
              <a:t>н.р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0668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2957" y="438912"/>
            <a:ext cx="11307336" cy="631605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Випускники 9-х класів, які отримали свідоцтво з відзнакою</a:t>
            </a:r>
            <a:endParaRPr lang="ru-RU" sz="2800" dirty="0"/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6326630"/>
              </p:ext>
            </p:extLst>
          </p:nvPr>
        </p:nvGraphicFramePr>
        <p:xfrm>
          <a:off x="1477108" y="1420835"/>
          <a:ext cx="8595362" cy="3773621"/>
        </p:xfrm>
        <a:graphic>
          <a:graphicData uri="http://schemas.openxmlformats.org/drawingml/2006/table">
            <a:tbl>
              <a:tblPr/>
              <a:tblGrid>
                <a:gridCol w="1133240"/>
                <a:gridCol w="1720444"/>
                <a:gridCol w="5741678"/>
              </a:tblGrid>
              <a:tr h="9172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Calibri"/>
                          <a:cs typeface="Times New Roman"/>
                        </a:rPr>
                        <a:t>№ п/</a:t>
                      </a:r>
                      <a:r>
                        <a:rPr lang="uk-UA" sz="28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Calibri"/>
                          <a:cs typeface="Times New Roman"/>
                        </a:rPr>
                        <a:t>Клас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Calibri"/>
                          <a:cs typeface="Times New Roman"/>
                        </a:rPr>
                        <a:t>Прізвище, ім’я відмінника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21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uk-UA" sz="2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9-А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latin typeface="Times New Roman"/>
                          <a:ea typeface="Calibri"/>
                          <a:cs typeface="Times New Roman"/>
                        </a:rPr>
                        <a:t>Татарчук Даниїл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193">
                <a:tc gridSpan="3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endParaRPr lang="uk-UA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9831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Випускники </a:t>
            </a:r>
            <a:r>
              <a:rPr lang="uk-UA" dirty="0" smtClean="0"/>
              <a:t>11-х </a:t>
            </a:r>
            <a:r>
              <a:rPr lang="uk-UA" dirty="0"/>
              <a:t>класів, які отримали </a:t>
            </a:r>
            <a:r>
              <a:rPr lang="uk-UA" dirty="0" smtClean="0"/>
              <a:t>медалі</a:t>
            </a:r>
            <a:endParaRPr lang="ru-RU" dirty="0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188260"/>
              </p:ext>
            </p:extLst>
          </p:nvPr>
        </p:nvGraphicFramePr>
        <p:xfrm>
          <a:off x="1294228" y="1527048"/>
          <a:ext cx="10055944" cy="3107950"/>
        </p:xfrm>
        <a:graphic>
          <a:graphicData uri="http://schemas.openxmlformats.org/drawingml/2006/table">
            <a:tbl>
              <a:tblPr/>
              <a:tblGrid>
                <a:gridCol w="856070"/>
                <a:gridCol w="5576506"/>
                <a:gridCol w="1239574"/>
                <a:gridCol w="2383794"/>
              </a:tblGrid>
              <a:tr h="961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Calibri"/>
                          <a:cs typeface="Times New Roman"/>
                        </a:rPr>
                        <a:t>Прізвище, ім’я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клас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Нагорода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0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Зайченко</a:t>
                      </a:r>
                      <a:r>
                        <a:rPr lang="uk-UA" sz="2400" dirty="0" smtClean="0">
                          <a:latin typeface="Times New Roman"/>
                          <a:ea typeface="Calibri"/>
                          <a:cs typeface="Times New Roman"/>
                        </a:rPr>
                        <a:t> Аліна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11-А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Золота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медаль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75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Коровін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Даниїл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11-А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Золота медаль</a:t>
                      </a: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61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Володіна Дарина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11-А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Золота </a:t>
                      </a: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медаль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6687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ЗНО 2020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99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424038"/>
              </p:ext>
            </p:extLst>
          </p:nvPr>
        </p:nvGraphicFramePr>
        <p:xfrm>
          <a:off x="246743" y="188686"/>
          <a:ext cx="11742057" cy="6487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620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827865"/>
              </p:ext>
            </p:extLst>
          </p:nvPr>
        </p:nvGraphicFramePr>
        <p:xfrm>
          <a:off x="246744" y="130629"/>
          <a:ext cx="11727542" cy="656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794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357224"/>
              </p:ext>
            </p:extLst>
          </p:nvPr>
        </p:nvGraphicFramePr>
        <p:xfrm>
          <a:off x="130629" y="203200"/>
          <a:ext cx="11858171" cy="6458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342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9565531"/>
              </p:ext>
            </p:extLst>
          </p:nvPr>
        </p:nvGraphicFramePr>
        <p:xfrm>
          <a:off x="174171" y="130630"/>
          <a:ext cx="11843658" cy="6574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582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з обдарованими учнями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50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Створення умов для розвитку творчих здібностей учнів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факультативи</a:t>
            </a:r>
          </a:p>
          <a:p>
            <a:r>
              <a:rPr lang="uk-UA" sz="3200" dirty="0" smtClean="0"/>
              <a:t>Індивідуальні заняття</a:t>
            </a:r>
          </a:p>
          <a:p>
            <a:r>
              <a:rPr lang="uk-UA" sz="3200" dirty="0" smtClean="0"/>
              <a:t>Курси за вибором</a:t>
            </a:r>
          </a:p>
          <a:p>
            <a:r>
              <a:rPr lang="uk-UA" sz="3200" dirty="0" smtClean="0"/>
              <a:t>гуртки</a:t>
            </a:r>
          </a:p>
          <a:p>
            <a:r>
              <a:rPr lang="uk-UA" sz="3200" dirty="0" smtClean="0"/>
              <a:t>Участь у предметних та творчих конкурсах</a:t>
            </a:r>
          </a:p>
          <a:p>
            <a:r>
              <a:rPr lang="uk-UA" sz="3200" dirty="0" smtClean="0"/>
              <a:t>Участь у предметних олімпіадах</a:t>
            </a:r>
          </a:p>
          <a:p>
            <a:pPr marL="0" indent="0">
              <a:buNone/>
            </a:pP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4768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554395"/>
              </p:ext>
            </p:extLst>
          </p:nvPr>
        </p:nvGraphicFramePr>
        <p:xfrm>
          <a:off x="232229" y="0"/>
          <a:ext cx="11727541" cy="6662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11214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9267" y="494453"/>
            <a:ext cx="9601196" cy="70442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Шкільна мережа</a:t>
            </a:r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2739054"/>
              </p:ext>
            </p:extLst>
          </p:nvPr>
        </p:nvGraphicFramePr>
        <p:xfrm>
          <a:off x="406401" y="1414732"/>
          <a:ext cx="11073031" cy="503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82728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687" y="0"/>
            <a:ext cx="11872684" cy="672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9137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142" y="116114"/>
            <a:ext cx="11930743" cy="648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1231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7237" y="260492"/>
            <a:ext cx="9509760" cy="810025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00B0F0"/>
                </a:solidFill>
              </a:rPr>
              <a:t>Призери обласного етапу олімпіад</a:t>
            </a:r>
            <a:endParaRPr lang="ru-RU" sz="4000" b="1" dirty="0">
              <a:solidFill>
                <a:srgbClr val="00B0F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201053"/>
              </p:ext>
            </p:extLst>
          </p:nvPr>
        </p:nvGraphicFramePr>
        <p:xfrm>
          <a:off x="300251" y="1088570"/>
          <a:ext cx="11723427" cy="5769429"/>
        </p:xfrm>
        <a:graphic>
          <a:graphicData uri="http://schemas.openxmlformats.org/drawingml/2006/table">
            <a:tbl>
              <a:tblPr/>
              <a:tblGrid>
                <a:gridCol w="656911"/>
                <a:gridCol w="2447600"/>
                <a:gridCol w="3560212"/>
                <a:gridCol w="998193"/>
                <a:gridCol w="1305135"/>
                <a:gridCol w="2755376"/>
              </a:tblGrid>
              <a:tr h="976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з/п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Предмет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Прізвище учня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Клас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Зайняте місце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ПІБ вчителя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55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Українська мова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Зайченко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Аліна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11-А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ІІІ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Панкратова О.І.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55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Історія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Коломієць Єгор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10-А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ІІІ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Середюк А.А.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55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Географія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Радковець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Єгор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10-А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ІІІ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Чемерис В.І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55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Біологія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Шостаковська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Марія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10-Б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ІІІ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Гребцова Л.А.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966">
                <a:tc gridSpan="6"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78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7237" y="260492"/>
            <a:ext cx="9509760" cy="810025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00B0F0"/>
                </a:solidFill>
              </a:rPr>
              <a:t>Призери обласного етапу МАН</a:t>
            </a:r>
            <a:endParaRPr lang="ru-RU" sz="4000" b="1" dirty="0">
              <a:solidFill>
                <a:srgbClr val="00B0F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487827"/>
              </p:ext>
            </p:extLst>
          </p:nvPr>
        </p:nvGraphicFramePr>
        <p:xfrm>
          <a:off x="300251" y="1088570"/>
          <a:ext cx="11723427" cy="5769429"/>
        </p:xfrm>
        <a:graphic>
          <a:graphicData uri="http://schemas.openxmlformats.org/drawingml/2006/table">
            <a:tbl>
              <a:tblPr/>
              <a:tblGrid>
                <a:gridCol w="656911"/>
                <a:gridCol w="2447600"/>
                <a:gridCol w="3560212"/>
                <a:gridCol w="998193"/>
                <a:gridCol w="1305135"/>
                <a:gridCol w="2755376"/>
              </a:tblGrid>
              <a:tr h="976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з/п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Предмет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Прізвище учня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Клас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Зайняте місце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ПІБ вчителя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55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Біологія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Матяж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Олена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11-А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ІІ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Сахненко</a:t>
                      </a:r>
                      <a:r>
                        <a:rPr lang="uk-UA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Ю.В.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55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Біологія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Чеснок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Сергій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11-Б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учасник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Сахненко Ю.В.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55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Біологія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Таладіон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Світлана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9-В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учасник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Гребцова Л.А.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55">
                <a:tc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966">
                <a:tc gridSpan="6">
                  <a:txBody>
                    <a:bodyPr/>
                    <a:lstStyle/>
                    <a:p>
                      <a:pPr marL="457200" lvl="0" indent="-457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28600" algn="l"/>
                        </a:tabLst>
                      </a:pP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52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999529"/>
              </p:ext>
            </p:extLst>
          </p:nvPr>
        </p:nvGraphicFramePr>
        <p:xfrm>
          <a:off x="232229" y="188686"/>
          <a:ext cx="11713028" cy="6415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1" y="738293"/>
            <a:ext cx="9601196" cy="826348"/>
          </a:xfrm>
        </p:spPr>
        <p:txBody>
          <a:bodyPr>
            <a:normAutofit/>
          </a:bodyPr>
          <a:lstStyle/>
          <a:p>
            <a:r>
              <a:rPr lang="uk-UA" dirty="0" smtClean="0"/>
              <a:t>Середня наповнюваність класів по школі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274159"/>
              </p:ext>
            </p:extLst>
          </p:nvPr>
        </p:nvGraphicFramePr>
        <p:xfrm>
          <a:off x="569343" y="1939289"/>
          <a:ext cx="10783019" cy="4133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67676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0970" t="20363" r="20880" b="21371"/>
          <a:stretch>
            <a:fillRect/>
          </a:stretch>
        </p:blipFill>
        <p:spPr bwMode="auto">
          <a:xfrm>
            <a:off x="663677" y="363487"/>
            <a:ext cx="11528323" cy="649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30363"/>
              </p:ext>
            </p:extLst>
          </p:nvPr>
        </p:nvGraphicFramePr>
        <p:xfrm>
          <a:off x="313898" y="191068"/>
          <a:ext cx="11559653" cy="6305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763818"/>
              </p:ext>
            </p:extLst>
          </p:nvPr>
        </p:nvGraphicFramePr>
        <p:xfrm>
          <a:off x="313899" y="232012"/>
          <a:ext cx="11532358" cy="6168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481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512875"/>
              </p:ext>
            </p:extLst>
          </p:nvPr>
        </p:nvGraphicFramePr>
        <p:xfrm>
          <a:off x="477672" y="259306"/>
          <a:ext cx="11423176" cy="6141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98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501408"/>
              </p:ext>
            </p:extLst>
          </p:nvPr>
        </p:nvGraphicFramePr>
        <p:xfrm>
          <a:off x="235478" y="202984"/>
          <a:ext cx="11778018" cy="6346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953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Рівень підготовки випускних класів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74804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9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Тема9</Template>
  <TotalTime>3377</TotalTime>
  <Words>297</Words>
  <Application>Microsoft Office PowerPoint</Application>
  <PresentationFormat>Произвольный</PresentationFormat>
  <Paragraphs>111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Тема9</vt:lpstr>
      <vt:lpstr>Аналіз роботи школи</vt:lpstr>
      <vt:lpstr>Шкільна мережа</vt:lpstr>
      <vt:lpstr>Середня наповнюваність класів по школі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Рівень підготовки випускних класів</vt:lpstr>
      <vt:lpstr>Випускники 9-х класів, які отримали свідоцтво з відзнакою</vt:lpstr>
      <vt:lpstr>Випускники 11-х класів, які отримали медалі</vt:lpstr>
      <vt:lpstr>ЗНО 2020</vt:lpstr>
      <vt:lpstr>Презентация PowerPoint</vt:lpstr>
      <vt:lpstr>Презентация PowerPoint</vt:lpstr>
      <vt:lpstr>Презентация PowerPoint</vt:lpstr>
      <vt:lpstr>Презентация PowerPoint</vt:lpstr>
      <vt:lpstr>Робота з обдарованими учнями</vt:lpstr>
      <vt:lpstr>Створення умов для розвитку творчих здібностей учнів</vt:lpstr>
      <vt:lpstr>Презентация PowerPoint</vt:lpstr>
      <vt:lpstr>Презентация PowerPoint</vt:lpstr>
      <vt:lpstr>Презентация PowerPoint</vt:lpstr>
      <vt:lpstr>Призери обласного етапу олімпіад</vt:lpstr>
      <vt:lpstr>Призери обласного етапу МАН</vt:lpstr>
      <vt:lpstr>Презентация PowerPoint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2014-2015 н. р.</dc:title>
  <dc:creator>DNA7 X86</dc:creator>
  <cp:lastModifiedBy>user</cp:lastModifiedBy>
  <cp:revision>261</cp:revision>
  <dcterms:created xsi:type="dcterms:W3CDTF">2015-08-25T15:16:37Z</dcterms:created>
  <dcterms:modified xsi:type="dcterms:W3CDTF">2020-10-21T12:29:09Z</dcterms:modified>
</cp:coreProperties>
</file>