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6"/>
  </p:notesMasterIdLst>
  <p:sldIdLst>
    <p:sldId id="256" r:id="rId2"/>
    <p:sldId id="257" r:id="rId3"/>
    <p:sldId id="258" r:id="rId4"/>
    <p:sldId id="298" r:id="rId5"/>
    <p:sldId id="394" r:id="rId6"/>
    <p:sldId id="393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392" r:id="rId15"/>
    <p:sldId id="391" r:id="rId16"/>
    <p:sldId id="358" r:id="rId17"/>
    <p:sldId id="387" r:id="rId18"/>
    <p:sldId id="388" r:id="rId19"/>
    <p:sldId id="411" r:id="rId20"/>
    <p:sldId id="274" r:id="rId21"/>
    <p:sldId id="403" r:id="rId22"/>
    <p:sldId id="281" r:id="rId23"/>
    <p:sldId id="380" r:id="rId24"/>
    <p:sldId id="407" r:id="rId25"/>
    <p:sldId id="408" r:id="rId26"/>
    <p:sldId id="409" r:id="rId27"/>
    <p:sldId id="381" r:id="rId28"/>
    <p:sldId id="382" r:id="rId29"/>
    <p:sldId id="383" r:id="rId30"/>
    <p:sldId id="404" r:id="rId31"/>
    <p:sldId id="405" r:id="rId32"/>
    <p:sldId id="406" r:id="rId33"/>
    <p:sldId id="390" r:id="rId34"/>
    <p:sldId id="41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Большак" initials="ИБ" lastIdx="0" clrIdx="0">
    <p:extLst>
      <p:ext uri="{19B8F6BF-5375-455C-9EA6-DF929625EA0E}">
        <p15:presenceInfo xmlns:p15="http://schemas.microsoft.com/office/powerpoint/2012/main" userId="0359f7d6cc55ab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5551" autoAdjust="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9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50;&#1086;&#1084;&#1087;&#1100;&#1102;&#1090;&#1077;&#1088;%202011\&#1044;&#1080;&#1089;&#1082;%20D\&#1052;&#1086;&#1080;%20&#1076;&#1086;&#1082;&#1091;&#1084;&#1077;&#1085;&#1090;&#1099;%20D\&#1086;&#1083;&#1110;&#1084;&#1087;&#1110;&#1072;&#1076;&#1080;\2020-2021\&#1044;&#1110;&#1072;&#1075;&#1088;&#1072;&#1084;&#1080;%20&#1086;&#1083;&#1110;&#1084;&#1087;&#1110;&#1072;&#1076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1050;&#1086;&#1084;&#1087;&#1100;&#1102;&#1090;&#1077;&#1088;%202011\&#1044;&#1080;&#1089;&#1082;%20D\&#1052;&#1086;&#1080;%20&#1076;&#1086;&#1082;&#1091;&#1084;&#1077;&#1085;&#1090;&#1099;%20D\&#1086;&#1083;&#1110;&#1084;&#1087;&#1110;&#1072;&#1076;&#1080;\2020-2021\&#1044;&#1110;&#1072;&#1075;&#1088;&#1072;&#1084;&#1080;%20&#1086;&#1083;&#1110;&#1084;&#1087;&#1110;&#1072;&#1076;&#1080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1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мережа!$B$2</c:f>
              <c:strCache>
                <c:ptCount val="1"/>
                <c:pt idx="0">
                  <c:v>на початок н. р.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316831155511435E-3"/>
                  <c:y val="1.3157894736842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40792317839665E-3"/>
                  <c:y val="1.0083714681690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38615452264156E-3"/>
                  <c:y val="2.268835803380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407923178396229E-3"/>
                  <c:y val="1.2604643352112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829207788879446E-3"/>
                  <c:y val="1.0964912280701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мережа!$A$9:$A$15</c:f>
              <c:strCache>
                <c:ptCount val="7"/>
                <c:pt idx="0">
                  <c:v>2014-2015 н.р.</c:v>
                </c:pt>
                <c:pt idx="1">
                  <c:v>2015-2016 н.р.</c:v>
                </c:pt>
                <c:pt idx="2">
                  <c:v>2016-2017 н.р.</c:v>
                </c:pt>
                <c:pt idx="3">
                  <c:v>2017-2018 н.р.</c:v>
                </c:pt>
                <c:pt idx="4">
                  <c:v>2018-2019 н.р.</c:v>
                </c:pt>
                <c:pt idx="5">
                  <c:v>2019-2020 н.р.</c:v>
                </c:pt>
                <c:pt idx="6">
                  <c:v>2020-2021 н.р.</c:v>
                </c:pt>
              </c:strCache>
            </c:strRef>
          </c:cat>
          <c:val>
            <c:numRef>
              <c:f>мережа!$B$9:$B$15</c:f>
              <c:numCache>
                <c:formatCode>General</c:formatCode>
                <c:ptCount val="7"/>
                <c:pt idx="0">
                  <c:v>1055</c:v>
                </c:pt>
                <c:pt idx="1">
                  <c:v>1072</c:v>
                </c:pt>
                <c:pt idx="2">
                  <c:v>1091</c:v>
                </c:pt>
                <c:pt idx="3">
                  <c:v>1081</c:v>
                </c:pt>
                <c:pt idx="4">
                  <c:v>1072</c:v>
                </c:pt>
                <c:pt idx="5">
                  <c:v>1130</c:v>
                </c:pt>
                <c:pt idx="6">
                  <c:v>1134</c:v>
                </c:pt>
              </c:numCache>
            </c:numRef>
          </c:val>
        </c:ser>
        <c:ser>
          <c:idx val="1"/>
          <c:order val="1"/>
          <c:tx>
            <c:strRef>
              <c:f>мережа!$C$2</c:f>
              <c:strCache>
                <c:ptCount val="1"/>
                <c:pt idx="0">
                  <c:v>на кінець н. р.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316831155511435E-3"/>
                  <c:y val="1.7543859649122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487623366633574E-3"/>
                  <c:y val="1.0964912280701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407923178395813E-3"/>
                  <c:y val="1.2604643352112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29207788877859E-3"/>
                  <c:y val="6.5789473684210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469580627417014E-3"/>
                  <c:y val="9.5304945434452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1754461809055773E-3"/>
                  <c:y val="1.7646500692957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мережа!$A$9:$A$15</c:f>
              <c:strCache>
                <c:ptCount val="7"/>
                <c:pt idx="0">
                  <c:v>2014-2015 н.р.</c:v>
                </c:pt>
                <c:pt idx="1">
                  <c:v>2015-2016 н.р.</c:v>
                </c:pt>
                <c:pt idx="2">
                  <c:v>2016-2017 н.р.</c:v>
                </c:pt>
                <c:pt idx="3">
                  <c:v>2017-2018 н.р.</c:v>
                </c:pt>
                <c:pt idx="4">
                  <c:v>2018-2019 н.р.</c:v>
                </c:pt>
                <c:pt idx="5">
                  <c:v>2019-2020 н.р.</c:v>
                </c:pt>
                <c:pt idx="6">
                  <c:v>2020-2021 н.р.</c:v>
                </c:pt>
              </c:strCache>
            </c:strRef>
          </c:cat>
          <c:val>
            <c:numRef>
              <c:f>мережа!$C$9:$C$15</c:f>
              <c:numCache>
                <c:formatCode>General</c:formatCode>
                <c:ptCount val="7"/>
                <c:pt idx="0">
                  <c:v>1054</c:v>
                </c:pt>
                <c:pt idx="1">
                  <c:v>1069</c:v>
                </c:pt>
                <c:pt idx="2">
                  <c:v>1087</c:v>
                </c:pt>
                <c:pt idx="3">
                  <c:v>1071</c:v>
                </c:pt>
                <c:pt idx="4">
                  <c:v>1074</c:v>
                </c:pt>
                <c:pt idx="5">
                  <c:v>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28360"/>
        <c:axId val="330131104"/>
      </c:barChart>
      <c:catAx>
        <c:axId val="33012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0131104"/>
        <c:crosses val="autoZero"/>
        <c:auto val="1"/>
        <c:lblAlgn val="ctr"/>
        <c:lblOffset val="100"/>
        <c:noMultiLvlLbl val="0"/>
      </c:catAx>
      <c:valAx>
        <c:axId val="330131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0128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68341759788466"/>
          <c:y val="0.30589107285563266"/>
          <c:w val="0.15960102179868652"/>
          <c:h val="0.36077903444858944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Середній бал учнів 4 кл. за 20</a:t>
            </a:r>
            <a:r>
              <a:rPr lang="en-US" sz="2400"/>
              <a:t>20</a:t>
            </a:r>
            <a:r>
              <a:rPr lang="ru-RU" sz="2400"/>
              <a:t>-202</a:t>
            </a:r>
            <a:r>
              <a:rPr lang="en-US" sz="2400"/>
              <a:t>1</a:t>
            </a:r>
            <a:r>
              <a:rPr lang="ru-RU" sz="2400"/>
              <a:t> н. р. </a:t>
            </a:r>
          </a:p>
          <a:p>
            <a:pPr>
              <a:defRPr sz="2400"/>
            </a:pPr>
            <a:r>
              <a:rPr lang="ru-RU" sz="2400"/>
              <a:t>в</a:t>
            </a:r>
            <a:r>
              <a:rPr lang="ru-RU" sz="2400" baseline="0"/>
              <a:t> розрізі класів</a:t>
            </a:r>
            <a:r>
              <a:rPr lang="ru-RU" sz="2400"/>
              <a:t> </a:t>
            </a:r>
          </a:p>
        </c:rich>
      </c:tx>
      <c:layout>
        <c:manualLayout>
          <c:xMode val="edge"/>
          <c:yMode val="edge"/>
          <c:x val="0.24189328670535526"/>
          <c:y val="1.6028887777275146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 кл. Якість, сер. бал успішність 2 сем  2020-2021н.р.   2 (2).xlsx]3-4  сер.бал'!$A$6:$A$13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'[4 кл. Якість, сер. бал успішність 2 сем  2020-2021н.р.   2 (2).xlsx]3-4  сер.бал'!$L$6:$L$13</c:f>
              <c:numCache>
                <c:formatCode>0.0</c:formatCode>
                <c:ptCount val="8"/>
                <c:pt idx="0">
                  <c:v>8.625</c:v>
                </c:pt>
                <c:pt idx="1">
                  <c:v>8.3125</c:v>
                </c:pt>
                <c:pt idx="2">
                  <c:v>8.3666666666666671</c:v>
                </c:pt>
                <c:pt idx="3">
                  <c:v>8.0625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114240"/>
        <c:axId val="370109144"/>
      </c:barChart>
      <c:catAx>
        <c:axId val="37011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70109144"/>
        <c:crosses val="autoZero"/>
        <c:auto val="1"/>
        <c:lblAlgn val="ctr"/>
        <c:lblOffset val="100"/>
        <c:noMultiLvlLbl val="0"/>
      </c:catAx>
      <c:valAx>
        <c:axId val="37010914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70114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Якісний показник навченості</a:t>
            </a:r>
          </a:p>
          <a:p>
            <a:pPr>
              <a:defRPr sz="2400"/>
            </a:pPr>
            <a:r>
              <a:rPr lang="ru-RU" sz="2400"/>
              <a:t> учнів 4-х класів</a:t>
            </a:r>
          </a:p>
          <a:p>
            <a:pPr>
              <a:defRPr sz="2400"/>
            </a:pPr>
            <a:r>
              <a:rPr lang="ru-RU" sz="2400"/>
              <a:t>початкової школи за</a:t>
            </a:r>
            <a:r>
              <a:rPr lang="ru-RU" sz="2400" baseline="0"/>
              <a:t> </a:t>
            </a:r>
            <a:r>
              <a:rPr lang="ru-RU" sz="2400"/>
              <a:t>20</a:t>
            </a:r>
            <a:r>
              <a:rPr lang="en-US" sz="2400"/>
              <a:t>20</a:t>
            </a:r>
            <a:r>
              <a:rPr lang="ru-RU" sz="2400"/>
              <a:t>-202</a:t>
            </a:r>
            <a:r>
              <a:rPr lang="en-US" sz="2400"/>
              <a:t>1</a:t>
            </a:r>
            <a:r>
              <a:rPr lang="ru-RU" sz="2400"/>
              <a:t> н. р. в розрізі класів</a:t>
            </a:r>
          </a:p>
        </c:rich>
      </c:tx>
      <c:layout>
        <c:manualLayout>
          <c:xMode val="edge"/>
          <c:yMode val="edge"/>
          <c:x val="0.18082639464280809"/>
          <c:y val="1.80364598690853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 кл. Якість, сер. бал успішність 2 сем  2020-2021н.р.   2 (2).xlsx]3-4  сер.бал'!$A$6:$A$13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'[4 кл. Якість, сер. бал успішність 2 сем  2020-2021н.р.   2 (2).xlsx]3-4  сер.бал'!$K$6:$K$13</c:f>
              <c:numCache>
                <c:formatCode>0%</c:formatCode>
                <c:ptCount val="8"/>
                <c:pt idx="0">
                  <c:v>0.78125</c:v>
                </c:pt>
                <c:pt idx="1">
                  <c:v>0.53125</c:v>
                </c:pt>
                <c:pt idx="2">
                  <c:v>0.66666666666666663</c:v>
                </c:pt>
                <c:pt idx="3">
                  <c:v>0.53125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111104"/>
        <c:axId val="370110320"/>
      </c:barChart>
      <c:catAx>
        <c:axId val="37011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70110320"/>
        <c:crosses val="autoZero"/>
        <c:auto val="1"/>
        <c:lblAlgn val="ctr"/>
        <c:lblOffset val="100"/>
        <c:noMultiLvlLbl val="0"/>
      </c:catAx>
      <c:valAx>
        <c:axId val="3701103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70111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baseline="0">
                <a:effectLst/>
              </a:rPr>
              <a:t>Середній бал в розрізі класів за 2020-2021 н.р</a:t>
            </a:r>
            <a:endParaRPr lang="ru-RU" sz="2400" b="1"/>
          </a:p>
        </c:rich>
      </c:tx>
      <c:layout>
        <c:manualLayout>
          <c:xMode val="edge"/>
          <c:yMode val="edge"/>
          <c:x val="0.26236425570006761"/>
          <c:y val="3.805211869397579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417845949498959E-2"/>
          <c:y val="7.4354898427665198E-2"/>
          <c:w val="0.88396062992125979"/>
          <c:h val="0.823253557121149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('9-11 20-21 '!$A$6:$A$24,'9-11 20-21 '!$A$26:$A$29)</c:f>
              <c:strCache>
                <c:ptCount val="23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6-А</c:v>
                </c:pt>
                <c:pt idx="5">
                  <c:v>6-Б</c:v>
                </c:pt>
                <c:pt idx="6">
                  <c:v>6-В</c:v>
                </c:pt>
                <c:pt idx="7">
                  <c:v>6-Г</c:v>
                </c:pt>
                <c:pt idx="8">
                  <c:v>7-А</c:v>
                </c:pt>
                <c:pt idx="9">
                  <c:v>7-Б</c:v>
                </c:pt>
                <c:pt idx="10">
                  <c:v>7-В</c:v>
                </c:pt>
                <c:pt idx="11">
                  <c:v>8-А</c:v>
                </c:pt>
                <c:pt idx="12">
                  <c:v>8-Б</c:v>
                </c:pt>
                <c:pt idx="13">
                  <c:v>8-В</c:v>
                </c:pt>
                <c:pt idx="14">
                  <c:v>8-Г</c:v>
                </c:pt>
                <c:pt idx="15">
                  <c:v>9-А</c:v>
                </c:pt>
                <c:pt idx="16">
                  <c:v>9-Б</c:v>
                </c:pt>
                <c:pt idx="17">
                  <c:v>9-В</c:v>
                </c:pt>
                <c:pt idx="18">
                  <c:v>9-Г</c:v>
                </c:pt>
                <c:pt idx="19">
                  <c:v>10-А</c:v>
                </c:pt>
                <c:pt idx="20">
                  <c:v>10-Б</c:v>
                </c:pt>
                <c:pt idx="21">
                  <c:v>11-А</c:v>
                </c:pt>
                <c:pt idx="22">
                  <c:v>11-Б</c:v>
                </c:pt>
              </c:strCache>
            </c:strRef>
          </c:cat>
          <c:val>
            <c:numRef>
              <c:f>('9-11 20-21 '!$L$6:$L$24,'9-11 20-21 '!$L$26:$L$29)</c:f>
              <c:numCache>
                <c:formatCode>0.0</c:formatCode>
                <c:ptCount val="23"/>
                <c:pt idx="0">
                  <c:v>7.1851851851851851</c:v>
                </c:pt>
                <c:pt idx="1">
                  <c:v>8.3103448275862064</c:v>
                </c:pt>
                <c:pt idx="2">
                  <c:v>8.2333333333333325</c:v>
                </c:pt>
                <c:pt idx="3">
                  <c:v>7.1481481481481479</c:v>
                </c:pt>
                <c:pt idx="4">
                  <c:v>7.916666666666667</c:v>
                </c:pt>
                <c:pt idx="5">
                  <c:v>7.9696969696969697</c:v>
                </c:pt>
                <c:pt idx="6">
                  <c:v>7.2333333333333334</c:v>
                </c:pt>
                <c:pt idx="7">
                  <c:v>7.0344827586206895</c:v>
                </c:pt>
                <c:pt idx="8">
                  <c:v>8.2666666666666675</c:v>
                </c:pt>
                <c:pt idx="9">
                  <c:v>6.3666666666666663</c:v>
                </c:pt>
                <c:pt idx="10">
                  <c:v>5.5925925925925926</c:v>
                </c:pt>
                <c:pt idx="11">
                  <c:v>7.115384615384615</c:v>
                </c:pt>
                <c:pt idx="12">
                  <c:v>6.8461538461538458</c:v>
                </c:pt>
                <c:pt idx="13">
                  <c:v>6.0384615384615383</c:v>
                </c:pt>
                <c:pt idx="14">
                  <c:v>6.0384615384615383</c:v>
                </c:pt>
                <c:pt idx="15">
                  <c:v>6.68</c:v>
                </c:pt>
                <c:pt idx="16">
                  <c:v>8.3793103448275854</c:v>
                </c:pt>
                <c:pt idx="17">
                  <c:v>6.3</c:v>
                </c:pt>
                <c:pt idx="18">
                  <c:v>5.96</c:v>
                </c:pt>
                <c:pt idx="19">
                  <c:v>7.8214285714285712</c:v>
                </c:pt>
                <c:pt idx="20">
                  <c:v>7.2068965517241379</c:v>
                </c:pt>
                <c:pt idx="21">
                  <c:v>9.3030303030303028</c:v>
                </c:pt>
                <c:pt idx="22">
                  <c:v>7.8275862068965516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113456"/>
        <c:axId val="370111496"/>
        <c:axId val="0"/>
      </c:bar3DChart>
      <c:catAx>
        <c:axId val="3701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11496"/>
        <c:crosses val="autoZero"/>
        <c:auto val="1"/>
        <c:lblAlgn val="ctr"/>
        <c:lblOffset val="100"/>
        <c:noMultiLvlLbl val="0"/>
      </c:catAx>
      <c:valAx>
        <c:axId val="37011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1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навченості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5-11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2020-2021 н. р.</a:t>
            </a:r>
          </a:p>
        </c:rich>
      </c:tx>
      <c:layout>
        <c:manualLayout>
          <c:xMode val="edge"/>
          <c:yMode val="edge"/>
          <c:x val="0.23746071709627281"/>
          <c:y val="1.418006093337243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'5-11 паралелі 20-21'!$A$6:$A$12</c:f>
              <c:strCache>
                <c:ptCount val="7"/>
                <c:pt idx="0">
                  <c:v>5 класи</c:v>
                </c:pt>
                <c:pt idx="1">
                  <c:v>6 класи</c:v>
                </c:pt>
                <c:pt idx="2">
                  <c:v>7 класи</c:v>
                </c:pt>
                <c:pt idx="3">
                  <c:v>8 класи</c:v>
                </c:pt>
                <c:pt idx="4">
                  <c:v>9 класи</c:v>
                </c:pt>
                <c:pt idx="5">
                  <c:v>10 класи</c:v>
                </c:pt>
                <c:pt idx="6">
                  <c:v>11 класи</c:v>
                </c:pt>
              </c:strCache>
            </c:strRef>
          </c:cat>
          <c:val>
            <c:numRef>
              <c:f>'5-11 паралелі 20-21'!$L$6:$L$12</c:f>
              <c:numCache>
                <c:formatCode>0%</c:formatCode>
                <c:ptCount val="7"/>
                <c:pt idx="0">
                  <c:v>0.49557522123893805</c:v>
                </c:pt>
                <c:pt idx="1">
                  <c:v>0.33620689655172414</c:v>
                </c:pt>
                <c:pt idx="2">
                  <c:v>0.27586206896551724</c:v>
                </c:pt>
                <c:pt idx="3">
                  <c:v>0.18269230769230768</c:v>
                </c:pt>
                <c:pt idx="4">
                  <c:v>0.25252525252525249</c:v>
                </c:pt>
                <c:pt idx="5">
                  <c:v>0.31578947368421051</c:v>
                </c:pt>
                <c:pt idx="6">
                  <c:v>0.66129032258064513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0111888"/>
        <c:axId val="370697440"/>
      </c:barChart>
      <c:catAx>
        <c:axId val="37011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7440"/>
        <c:crosses val="autoZero"/>
        <c:auto val="1"/>
        <c:lblAlgn val="ctr"/>
        <c:lblOffset val="100"/>
        <c:noMultiLvlLbl val="0"/>
      </c:catAx>
      <c:valAx>
        <c:axId val="3706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1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/>
              <a:t>Середній бал в розрізі паралелей за 2020-2021 н. р.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'5-11 паралелі 20-21'!$A$6:$A$12</c:f>
              <c:strCache>
                <c:ptCount val="7"/>
                <c:pt idx="0">
                  <c:v>5 класи</c:v>
                </c:pt>
                <c:pt idx="1">
                  <c:v>6 класи</c:v>
                </c:pt>
                <c:pt idx="2">
                  <c:v>7 класи</c:v>
                </c:pt>
                <c:pt idx="3">
                  <c:v>8 класи</c:v>
                </c:pt>
                <c:pt idx="4">
                  <c:v>9 класи</c:v>
                </c:pt>
                <c:pt idx="5">
                  <c:v>10 класи</c:v>
                </c:pt>
                <c:pt idx="6">
                  <c:v>11 класи</c:v>
                </c:pt>
              </c:strCache>
            </c:strRef>
          </c:cat>
          <c:val>
            <c:numRef>
              <c:f>'5-11 паралелі 20-21'!$M$6:$M$12</c:f>
              <c:numCache>
                <c:formatCode>0.0</c:formatCode>
                <c:ptCount val="7"/>
                <c:pt idx="0">
                  <c:v>7.8672566371681416</c:v>
                </c:pt>
                <c:pt idx="1">
                  <c:v>7.4396551724137927</c:v>
                </c:pt>
                <c:pt idx="2">
                  <c:v>6.7816091954022992</c:v>
                </c:pt>
                <c:pt idx="3">
                  <c:v>6.509615384615385</c:v>
                </c:pt>
                <c:pt idx="4">
                  <c:v>6.9191919191919196</c:v>
                </c:pt>
                <c:pt idx="5">
                  <c:v>7.5087719298245617</c:v>
                </c:pt>
                <c:pt idx="6">
                  <c:v>8.612903225806452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691952"/>
        <c:axId val="370691560"/>
      </c:barChart>
      <c:catAx>
        <c:axId val="37069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1560"/>
        <c:crosses val="autoZero"/>
        <c:auto val="1"/>
        <c:lblAlgn val="ctr"/>
        <c:lblOffset val="100"/>
        <c:noMultiLvlLbl val="0"/>
      </c:catAx>
      <c:valAx>
        <c:axId val="37069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1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/>
              <a:t>Динаміка якості навчальних досягнень учнів 5-11 класів за 5 років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'якість за 5 років'!$A$7:$A$11</c:f>
              <c:strCache>
                <c:ptCount val="5"/>
                <c:pt idx="0">
                  <c:v>2016/2017 н. р.</c:v>
                </c:pt>
                <c:pt idx="1">
                  <c:v>2017/2018 н.р.</c:v>
                </c:pt>
                <c:pt idx="2">
                  <c:v>2018/2019 н.р.</c:v>
                </c:pt>
                <c:pt idx="3">
                  <c:v>2019/2020 н.р.</c:v>
                </c:pt>
                <c:pt idx="4">
                  <c:v>2020/2021 н.р.</c:v>
                </c:pt>
              </c:strCache>
            </c:strRef>
          </c:cat>
          <c:val>
            <c:numRef>
              <c:f>'якість за 5 років'!$B$7:$B$11</c:f>
              <c:numCache>
                <c:formatCode>0%</c:formatCode>
                <c:ptCount val="5"/>
                <c:pt idx="0">
                  <c:v>0.38</c:v>
                </c:pt>
                <c:pt idx="1">
                  <c:v>0.37</c:v>
                </c:pt>
                <c:pt idx="2">
                  <c:v>0.38</c:v>
                </c:pt>
                <c:pt idx="3">
                  <c:v>0.42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70692736"/>
        <c:axId val="370693520"/>
      </c:barChart>
      <c:catAx>
        <c:axId val="3706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3520"/>
        <c:crosses val="autoZero"/>
        <c:auto val="1"/>
        <c:lblAlgn val="ctr"/>
        <c:lblOffset val="100"/>
        <c:noMultiLvlLbl val="0"/>
      </c:catAx>
      <c:valAx>
        <c:axId val="37069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069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i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та переможці ІІ етапу Всеукраїнських олімпіад</a:t>
            </a:r>
            <a:endParaRPr lang="ru-RU" sz="24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етап'!$A$3:$A$9</c:f>
              <c:strCache>
                <c:ptCount val="7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'ІІ етап'!$B$3:$B$9</c:f>
              <c:numCache>
                <c:formatCode>General</c:formatCode>
                <c:ptCount val="7"/>
                <c:pt idx="0">
                  <c:v>14</c:v>
                </c:pt>
                <c:pt idx="1">
                  <c:v>24</c:v>
                </c:pt>
                <c:pt idx="2">
                  <c:v>27</c:v>
                </c:pt>
                <c:pt idx="3">
                  <c:v>34</c:v>
                </c:pt>
                <c:pt idx="4">
                  <c:v>39</c:v>
                </c:pt>
                <c:pt idx="5">
                  <c:v>41</c:v>
                </c:pt>
                <c:pt idx="6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693128"/>
        <c:axId val="370693912"/>
      </c:barChart>
      <c:catAx>
        <c:axId val="37069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0693912"/>
        <c:crosses val="autoZero"/>
        <c:auto val="1"/>
        <c:lblAlgn val="ctr"/>
        <c:lblOffset val="100"/>
        <c:noMultiLvlLbl val="0"/>
      </c:catAx>
      <c:valAx>
        <c:axId val="3706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2400" b="0" i="0" u="none" strike="noStrike" kern="1200" spc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0" baseline="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та переможці І (міського) етапу науково-дослідницьких робіт </a:t>
            </a:r>
            <a:r>
              <a:rPr lang="uk-UA" sz="2400" b="1" i="0" baseline="0" noProof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Малої академії наук</a:t>
            </a:r>
            <a:endParaRPr lang="uk-UA" sz="2400" noProof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720922225214702"/>
          <c:y val="8.18349456804438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2400" b="0" i="0" u="none" strike="noStrike" kern="1200" spc="0" baseline="0" noProof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936761983293068E-2"/>
          <c:y val="0.15587511278482549"/>
          <c:w val="0.95953990099252318"/>
          <c:h val="0.79491824318413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 етап МАН'!$A$3:$A$5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'І етап МАН'!$B$3:$B$5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695480"/>
        <c:axId val="370691168"/>
      </c:barChart>
      <c:catAx>
        <c:axId val="37069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0691168"/>
        <c:crosses val="autoZero"/>
        <c:auto val="1"/>
        <c:lblAlgn val="ctr"/>
        <c:lblOffset val="100"/>
        <c:noMultiLvlLbl val="0"/>
      </c:catAx>
      <c:valAx>
        <c:axId val="3706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69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Призери та переможці ІІ (обласного) етапу науково-дослідницьких робіт МАН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21111111111111111"/>
          <c:y val="2.1680216802168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 МАН '!$A$3:$A$5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'ІІ етап МАН '!$B$3:$B$5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00640"/>
        <c:axId val="373301424"/>
      </c:barChart>
      <c:catAx>
        <c:axId val="3733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301424"/>
        <c:crosses val="autoZero"/>
        <c:auto val="1"/>
        <c:lblAlgn val="ctr"/>
        <c:lblOffset val="100"/>
        <c:noMultiLvlLbl val="0"/>
      </c:catAx>
      <c:valAx>
        <c:axId val="37330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30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chemeClr val="tx1"/>
                </a:solidFill>
              </a:rPr>
              <a:t>Результати ІІ етапу Всеукраїнських</a:t>
            </a:r>
            <a:r>
              <a:rPr lang="ru-RU" sz="2000" b="1" baseline="0">
                <a:solidFill>
                  <a:schemeClr val="tx1"/>
                </a:solidFill>
              </a:rPr>
              <a:t> учнівських олімпіад  2020-2021 н.р.</a:t>
            </a:r>
            <a:endParaRPr lang="ru-RU" sz="20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189052930822921"/>
          <c:y val="1.2708099212322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Кількість!$B$2</c:f>
              <c:strCache>
                <c:ptCount val="1"/>
                <c:pt idx="0">
                  <c:v>заявлена к-сть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Кількість!$A$3:$A$15</c:f>
              <c:strCache>
                <c:ptCount val="13"/>
                <c:pt idx="0">
                  <c:v>укр. мова</c:v>
                </c:pt>
                <c:pt idx="1">
                  <c:v>історія</c:v>
                </c:pt>
                <c:pt idx="2">
                  <c:v>географія</c:v>
                </c:pt>
                <c:pt idx="3">
                  <c:v>право</c:v>
                </c:pt>
                <c:pt idx="4">
                  <c:v>біологія</c:v>
                </c:pt>
                <c:pt idx="5">
                  <c:v>фізика</c:v>
                </c:pt>
                <c:pt idx="6">
                  <c:v>математика</c:v>
                </c:pt>
                <c:pt idx="7">
                  <c:v>хімія</c:v>
                </c:pt>
                <c:pt idx="8">
                  <c:v>англ. мова</c:v>
                </c:pt>
                <c:pt idx="9">
                  <c:v>рос. мова</c:v>
                </c:pt>
                <c:pt idx="10">
                  <c:v>інформатика</c:v>
                </c:pt>
                <c:pt idx="11">
                  <c:v>труд. навч.</c:v>
                </c:pt>
                <c:pt idx="12">
                  <c:v>астрономія</c:v>
                </c:pt>
              </c:strCache>
            </c:strRef>
          </c:cat>
          <c:val>
            <c:numRef>
              <c:f>Кількість!$B$3:$B$15</c:f>
              <c:numCache>
                <c:formatCode>General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Кількість!$C$2</c:f>
              <c:strCache>
                <c:ptCount val="1"/>
                <c:pt idx="0">
                  <c:v>призери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1"/>
              <c:layout>
                <c:manualLayout>
                  <c:x val="2.7238681845118281E-3"/>
                  <c:y val="-2.476780185758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6.241551075465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Кількість!$A$3:$A$15</c:f>
              <c:strCache>
                <c:ptCount val="13"/>
                <c:pt idx="0">
                  <c:v>укр. мова</c:v>
                </c:pt>
                <c:pt idx="1">
                  <c:v>історія</c:v>
                </c:pt>
                <c:pt idx="2">
                  <c:v>географія</c:v>
                </c:pt>
                <c:pt idx="3">
                  <c:v>право</c:v>
                </c:pt>
                <c:pt idx="4">
                  <c:v>біологія</c:v>
                </c:pt>
                <c:pt idx="5">
                  <c:v>фізика</c:v>
                </c:pt>
                <c:pt idx="6">
                  <c:v>математика</c:v>
                </c:pt>
                <c:pt idx="7">
                  <c:v>хімія</c:v>
                </c:pt>
                <c:pt idx="8">
                  <c:v>англ. мова</c:v>
                </c:pt>
                <c:pt idx="9">
                  <c:v>рос. мова</c:v>
                </c:pt>
                <c:pt idx="10">
                  <c:v>інформатика</c:v>
                </c:pt>
                <c:pt idx="11">
                  <c:v>труд. навч.</c:v>
                </c:pt>
                <c:pt idx="12">
                  <c:v>астрономія</c:v>
                </c:pt>
              </c:strCache>
            </c:strRef>
          </c:cat>
          <c:val>
            <c:numRef>
              <c:f>Кількість!$C$3:$C$15</c:f>
              <c:numCache>
                <c:formatCode>General</c:formatCode>
                <c:ptCount val="13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ser>
          <c:idx val="2"/>
          <c:order val="2"/>
          <c:tx>
            <c:strRef>
              <c:f>Кількість!$D$2</c:f>
              <c:strCache>
                <c:ptCount val="1"/>
                <c:pt idx="0">
                  <c:v>переможці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072003242588758E-3"/>
                  <c:y val="-3.291505144648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2559339525284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238681845118281E-3"/>
                  <c:y val="-8.2559339525284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238681845118281E-3"/>
                  <c:y val="-2.889576883384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238681845118281E-3"/>
                  <c:y val="-1.23839009287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238681845118281E-3"/>
                  <c:y val="-4.54076367389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477363690237065E-3"/>
                  <c:y val="-3.715170278637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8.2559339525283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2559339525284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7238681845118281E-3"/>
                  <c:y val="-4.127966976264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7238681845117283E-3"/>
                  <c:y val="3.715170278637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Кількість!$A$3:$A$15</c:f>
              <c:strCache>
                <c:ptCount val="13"/>
                <c:pt idx="0">
                  <c:v>укр. мова</c:v>
                </c:pt>
                <c:pt idx="1">
                  <c:v>історія</c:v>
                </c:pt>
                <c:pt idx="2">
                  <c:v>географія</c:v>
                </c:pt>
                <c:pt idx="3">
                  <c:v>право</c:v>
                </c:pt>
                <c:pt idx="4">
                  <c:v>біологія</c:v>
                </c:pt>
                <c:pt idx="5">
                  <c:v>фізика</c:v>
                </c:pt>
                <c:pt idx="6">
                  <c:v>математика</c:v>
                </c:pt>
                <c:pt idx="7">
                  <c:v>хімія</c:v>
                </c:pt>
                <c:pt idx="8">
                  <c:v>англ. мова</c:v>
                </c:pt>
                <c:pt idx="9">
                  <c:v>рос. мова</c:v>
                </c:pt>
                <c:pt idx="10">
                  <c:v>інформатика</c:v>
                </c:pt>
                <c:pt idx="11">
                  <c:v>труд. навч.</c:v>
                </c:pt>
                <c:pt idx="12">
                  <c:v>астрономія</c:v>
                </c:pt>
              </c:strCache>
            </c:strRef>
          </c:cat>
          <c:val>
            <c:numRef>
              <c:f>Кількість!$D$3:$D$15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018568"/>
        <c:axId val="327371240"/>
        <c:axId val="0"/>
      </c:bar3DChart>
      <c:catAx>
        <c:axId val="32701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7371240"/>
        <c:crosses val="autoZero"/>
        <c:auto val="1"/>
        <c:lblAlgn val="ctr"/>
        <c:lblOffset val="100"/>
        <c:noMultiLvlLbl val="0"/>
      </c:catAx>
      <c:valAx>
        <c:axId val="32737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01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038735606540277"/>
          <c:y val="0.47989888549807203"/>
          <c:w val="9.2796207699853528E-2"/>
          <c:h val="0.15676581798874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4130822731555E-2"/>
          <c:y val="4.0254909213449333E-2"/>
          <c:w val="0.94761142496363959"/>
          <c:h val="0.809115401744729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мережа!$I$18:$N$18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мережа!$I$19:$N$19</c:f>
              <c:numCache>
                <c:formatCode>0.0</c:formatCode>
                <c:ptCount val="6"/>
                <c:pt idx="0" formatCode="General">
                  <c:v>26.8</c:v>
                </c:pt>
                <c:pt idx="1">
                  <c:v>27.274999999999999</c:v>
                </c:pt>
                <c:pt idx="2">
                  <c:v>27.024999999999999</c:v>
                </c:pt>
                <c:pt idx="3">
                  <c:v>26.8</c:v>
                </c:pt>
                <c:pt idx="4">
                  <c:v>27.524999999999999</c:v>
                </c:pt>
                <c:pt idx="5" formatCode="General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31496"/>
        <c:axId val="330131888"/>
      </c:barChart>
      <c:catAx>
        <c:axId val="33013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0131888"/>
        <c:crosses val="autoZero"/>
        <c:auto val="1"/>
        <c:lblAlgn val="ctr"/>
        <c:lblOffset val="100"/>
        <c:noMultiLvlLbl val="0"/>
      </c:catAx>
      <c:valAx>
        <c:axId val="330131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0131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Всеукраїнських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учнівських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2020-2021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751722809598353"/>
          <c:y val="1.4087303568081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Кількість!$A$3:$A$15</c:f>
              <c:strCache>
                <c:ptCount val="13"/>
                <c:pt idx="0">
                  <c:v>укр. мова</c:v>
                </c:pt>
                <c:pt idx="1">
                  <c:v>історія</c:v>
                </c:pt>
                <c:pt idx="2">
                  <c:v>географія</c:v>
                </c:pt>
                <c:pt idx="3">
                  <c:v>право</c:v>
                </c:pt>
                <c:pt idx="4">
                  <c:v>біологія</c:v>
                </c:pt>
                <c:pt idx="5">
                  <c:v>фізика</c:v>
                </c:pt>
                <c:pt idx="6">
                  <c:v>математика</c:v>
                </c:pt>
                <c:pt idx="7">
                  <c:v>хімія</c:v>
                </c:pt>
                <c:pt idx="8">
                  <c:v>англ. мова</c:v>
                </c:pt>
                <c:pt idx="9">
                  <c:v>рос. мова</c:v>
                </c:pt>
                <c:pt idx="10">
                  <c:v>інформатика</c:v>
                </c:pt>
                <c:pt idx="11">
                  <c:v>труд. навч.</c:v>
                </c:pt>
                <c:pt idx="12">
                  <c:v>астрономія</c:v>
                </c:pt>
              </c:strCache>
            </c:strRef>
          </c:cat>
          <c:val>
            <c:numRef>
              <c:f>Кількість!$C$3:$C$15</c:f>
              <c:numCache>
                <c:formatCode>General</c:formatCode>
                <c:ptCount val="13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435192"/>
        <c:axId val="327435576"/>
      </c:barChart>
      <c:catAx>
        <c:axId val="32743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7435576"/>
        <c:crosses val="autoZero"/>
        <c:auto val="1"/>
        <c:lblAlgn val="ctr"/>
        <c:lblOffset val="100"/>
        <c:noMultiLvlLbl val="0"/>
      </c:catAx>
      <c:valAx>
        <c:axId val="32743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43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Всеукраїнських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учнівських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2020-2021 </a:t>
            </a:r>
            <a:r>
              <a:rPr lang="ru-RU" sz="2400" b="1" i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40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Кількість!$A$3:$A$15</c:f>
              <c:strCache>
                <c:ptCount val="13"/>
                <c:pt idx="0">
                  <c:v>укр. мова</c:v>
                </c:pt>
                <c:pt idx="1">
                  <c:v>історія</c:v>
                </c:pt>
                <c:pt idx="2">
                  <c:v>географія</c:v>
                </c:pt>
                <c:pt idx="3">
                  <c:v>право</c:v>
                </c:pt>
                <c:pt idx="4">
                  <c:v>біологія</c:v>
                </c:pt>
                <c:pt idx="5">
                  <c:v>фізика</c:v>
                </c:pt>
                <c:pt idx="6">
                  <c:v>математика</c:v>
                </c:pt>
                <c:pt idx="7">
                  <c:v>хімія</c:v>
                </c:pt>
                <c:pt idx="8">
                  <c:v>англ. мова</c:v>
                </c:pt>
                <c:pt idx="9">
                  <c:v>рос. мова</c:v>
                </c:pt>
                <c:pt idx="10">
                  <c:v>інформатика</c:v>
                </c:pt>
                <c:pt idx="11">
                  <c:v>труд. навч.</c:v>
                </c:pt>
                <c:pt idx="12">
                  <c:v>астрономія</c:v>
                </c:pt>
              </c:strCache>
            </c:strRef>
          </c:cat>
          <c:val>
            <c:numRef>
              <c:f>Кількість!$D$3:$D$15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02600"/>
        <c:axId val="373300248"/>
      </c:barChart>
      <c:catAx>
        <c:axId val="37330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3300248"/>
        <c:crosses val="autoZero"/>
        <c:auto val="1"/>
        <c:lblAlgn val="ctr"/>
        <c:lblOffset val="100"/>
        <c:noMultiLvlLbl val="0"/>
      </c:catAx>
      <c:valAx>
        <c:axId val="37330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330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Середній бал з української мови у 4 кл.</a:t>
            </a:r>
            <a:r>
              <a:rPr lang="ru-RU" baseline="0"/>
              <a:t> </a:t>
            </a:r>
            <a:endParaRPr lang="ru-RU"/>
          </a:p>
          <a:p>
            <a:pPr>
              <a:defRPr/>
            </a:pPr>
            <a:r>
              <a:rPr lang="ru-RU"/>
              <a:t>  за  2020</a:t>
            </a:r>
            <a:r>
              <a:rPr lang="ru-RU" baseline="0"/>
              <a:t> </a:t>
            </a:r>
            <a:r>
              <a:rPr lang="ru-RU"/>
              <a:t>-2021</a:t>
            </a:r>
            <a:r>
              <a:rPr lang="ru-RU" baseline="0"/>
              <a:t> н.р.</a:t>
            </a:r>
            <a:r>
              <a:rPr lang="ru-RU"/>
              <a:t> 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'[Успішність 4 кл.  по предметам   за 2 сем. 20-21 рік .xlsx]3-4 рік укр.'!$A$2</c:f>
              <c:strCache>
                <c:ptCount val="1"/>
                <c:pt idx="0">
                  <c:v>4-А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</c:f>
              <c:numCache>
                <c:formatCode>0.0</c:formatCode>
                <c:ptCount val="1"/>
                <c:pt idx="0">
                  <c:v>8.1875</c:v>
                </c:pt>
              </c:numCache>
            </c:numRef>
          </c:val>
        </c:ser>
        <c:ser>
          <c:idx val="1"/>
          <c:order val="1"/>
          <c:tx>
            <c:strRef>
              <c:f>'[Успішність 4 кл.  по предметам   за 2 сем. 20-21 рік .xlsx]3-4 рік укр.'!$A$3</c:f>
              <c:strCache>
                <c:ptCount val="1"/>
                <c:pt idx="0">
                  <c:v>2-А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</c:f>
            </c:numRef>
          </c:val>
        </c:ser>
        <c:ser>
          <c:idx val="2"/>
          <c:order val="2"/>
          <c:tx>
            <c:strRef>
              <c:f>'[Успішність 4 кл.  по предметам   за 2 сем. 20-21 рік .xlsx]3-4 рік укр.'!$A$4</c:f>
              <c:strCache>
                <c:ptCount val="1"/>
                <c:pt idx="0">
                  <c:v>2-А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</c:f>
            </c:numRef>
          </c:val>
        </c:ser>
        <c:ser>
          <c:idx val="3"/>
          <c:order val="3"/>
          <c:tx>
            <c:strRef>
              <c:f>'[Успішність 4 кл.  по предметам   за 2 сем. 20-21 рік .xlsx]3-4 рік укр.'!$A$5</c:f>
              <c:strCache>
                <c:ptCount val="1"/>
                <c:pt idx="0">
                  <c:v>2-А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</c:f>
            </c:numRef>
          </c:val>
        </c:ser>
        <c:ser>
          <c:idx val="4"/>
          <c:order val="4"/>
          <c:tx>
            <c:strRef>
              <c:f>'[Успішність 4 кл.  по предметам   за 2 сем. 20-21 рік .xlsx]3-4 рік укр.'!$A$6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укр.'!$P$6</c:f>
              <c:numCache>
                <c:formatCode>0.0</c:formatCode>
                <c:ptCount val="1"/>
                <c:pt idx="0">
                  <c:v>7.71875</c:v>
                </c:pt>
              </c:numCache>
            </c:numRef>
          </c:val>
        </c:ser>
        <c:ser>
          <c:idx val="5"/>
          <c:order val="5"/>
          <c:tx>
            <c:strRef>
              <c:f>'[Успішність 4 кл.  по предметам   за 2 сем. 20-21 рік .xlsx]3-4 рік укр.'!$A$7</c:f>
              <c:strCache>
                <c:ptCount val="1"/>
                <c:pt idx="0">
                  <c:v>2-Б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укр.'!$P$7</c:f>
            </c:numRef>
          </c:val>
        </c:ser>
        <c:ser>
          <c:idx val="6"/>
          <c:order val="6"/>
          <c:tx>
            <c:strRef>
              <c:f>'[Успішність 4 кл.  по предметам   за 2 сем. 20-21 рік .xlsx]3-4 рік укр.'!$A$8</c:f>
              <c:strCache>
                <c:ptCount val="1"/>
                <c:pt idx="0">
                  <c:v>2-Б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укр.'!$P$8</c:f>
            </c:numRef>
          </c:val>
        </c:ser>
        <c:ser>
          <c:idx val="7"/>
          <c:order val="7"/>
          <c:tx>
            <c:strRef>
              <c:f>'[Успішність 4 кл.  по предметам   за 2 сем. 20-21 рік .xlsx]3-4 рік укр.'!$A$9</c:f>
              <c:strCache>
                <c:ptCount val="1"/>
                <c:pt idx="0">
                  <c:v>2-Б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укр.'!$P$9</c:f>
            </c:numRef>
          </c:val>
        </c:ser>
        <c:ser>
          <c:idx val="8"/>
          <c:order val="8"/>
          <c:tx>
            <c:strRef>
              <c:f>'[Успішність 4 кл.  по предметам   за 2 сем. 20-21 рік .xlsx]3-4 рік укр.'!$A$10</c:f>
              <c:strCache>
                <c:ptCount val="1"/>
                <c:pt idx="0">
                  <c:v>4-В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укр.'!$P$10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</c:ser>
        <c:ser>
          <c:idx val="9"/>
          <c:order val="9"/>
          <c:tx>
            <c:strRef>
              <c:f>'[Успішність 4 кл.  по предметам   за 2 сем. 20-21 рік .xlsx]3-4 рік укр.'!$A$11</c:f>
              <c:strCache>
                <c:ptCount val="1"/>
                <c:pt idx="0">
                  <c:v>2-В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укр.'!$P$11</c:f>
            </c:numRef>
          </c:val>
        </c:ser>
        <c:ser>
          <c:idx val="10"/>
          <c:order val="10"/>
          <c:tx>
            <c:strRef>
              <c:f>'[Успішність 4 кл.  по предметам   за 2 сем. 20-21 рік .xlsx]3-4 рік укр.'!$A$12</c:f>
              <c:strCache>
                <c:ptCount val="1"/>
                <c:pt idx="0">
                  <c:v>2-В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укр.'!$P$12</c:f>
            </c:numRef>
          </c:val>
        </c:ser>
        <c:ser>
          <c:idx val="11"/>
          <c:order val="11"/>
          <c:tx>
            <c:strRef>
              <c:f>'[Успішність 4 кл.  по предметам   за 2 сем. 20-21 рік .xlsx]3-4 рік укр.'!$A$13</c:f>
              <c:strCache>
                <c:ptCount val="1"/>
                <c:pt idx="0">
                  <c:v>2-В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укр.'!$P$13</c:f>
            </c:numRef>
          </c:val>
        </c:ser>
        <c:ser>
          <c:idx val="12"/>
          <c:order val="12"/>
          <c:tx>
            <c:strRef>
              <c:f>'[Успішність 4 кл.  по предметам   за 2 сем. 20-21 рік .xlsx]3-4 рік укр.'!$A$14</c:f>
              <c:strCache>
                <c:ptCount val="1"/>
                <c:pt idx="0">
                  <c:v>4-Г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укр.'!$P$14</c:f>
              <c:numCache>
                <c:formatCode>0.0</c:formatCode>
                <c:ptCount val="1"/>
                <c:pt idx="0">
                  <c:v>7.34375</c:v>
                </c:pt>
              </c:numCache>
            </c:numRef>
          </c:val>
        </c:ser>
        <c:ser>
          <c:idx val="13"/>
          <c:order val="13"/>
          <c:tx>
            <c:strRef>
              <c:f>'[Успішність 4 кл.  по предметам   за 2 сем. 20-21 рік .xlsx]3-4 рік укр.'!$A$15</c:f>
              <c:strCache>
                <c:ptCount val="1"/>
                <c:pt idx="0">
                  <c:v>2-Г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укр.'!$P$15</c:f>
            </c:numRef>
          </c:val>
        </c:ser>
        <c:ser>
          <c:idx val="14"/>
          <c:order val="14"/>
          <c:tx>
            <c:strRef>
              <c:f>'[Успішність 4 кл.  по предметам   за 2 сем. 20-21 рік .xlsx]3-4 рік укр.'!$A$16</c:f>
              <c:strCache>
                <c:ptCount val="1"/>
                <c:pt idx="0">
                  <c:v>2-Г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укр.'!$P$16</c:f>
            </c:numRef>
          </c:val>
        </c:ser>
        <c:ser>
          <c:idx val="15"/>
          <c:order val="15"/>
          <c:tx>
            <c:strRef>
              <c:f>'[Успішність 4 кл.  по предметам   за 2 сем. 20-21 рік .xlsx]3-4 рік укр.'!$A$17</c:f>
              <c:strCache>
                <c:ptCount val="1"/>
                <c:pt idx="0">
                  <c:v>2-Г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укр.'!$P$17</c:f>
            </c:numRef>
          </c:val>
        </c:ser>
        <c:ser>
          <c:idx val="16"/>
          <c:order val="16"/>
          <c:tx>
            <c:strRef>
              <c:f>'[Успішність 4 кл.  по предметам   за 2 сем. 20-21 рік .xlsx]3-4 рік укр.'!$A$18</c:f>
              <c:strCache>
                <c:ptCount val="1"/>
                <c:pt idx="0">
                  <c:v>2-А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укр.'!$P$18</c:f>
            </c:numRef>
          </c:val>
        </c:ser>
        <c:ser>
          <c:idx val="17"/>
          <c:order val="17"/>
          <c:tx>
            <c:strRef>
              <c:f>'[Успішність 4 кл.  по предметам   за 2 сем. 20-21 рік .xlsx]3-4 рік укр.'!$A$19</c:f>
              <c:strCache>
                <c:ptCount val="1"/>
                <c:pt idx="0">
                  <c:v>2-Б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укр.'!$P$19</c:f>
            </c:numRef>
          </c:val>
        </c:ser>
        <c:ser>
          <c:idx val="18"/>
          <c:order val="18"/>
          <c:tx>
            <c:strRef>
              <c:f>'[Успішність 4 кл.  по предметам   за 2 сем. 20-21 рік .xlsx]3-4 рік укр.'!$A$20</c:f>
              <c:strCache>
                <c:ptCount val="1"/>
                <c:pt idx="0">
                  <c:v>2-В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укр.'!$P$20</c:f>
            </c:numRef>
          </c:val>
        </c:ser>
        <c:ser>
          <c:idx val="19"/>
          <c:order val="19"/>
          <c:tx>
            <c:strRef>
              <c:f>'[Успішність 4 кл.  по предметам   за 2 сем. 20-21 рік .xlsx]3-4 рік укр.'!$A$21</c:f>
              <c:strCache>
                <c:ptCount val="1"/>
                <c:pt idx="0">
                  <c:v>2-Г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укр.'!$P$21</c:f>
            </c:numRef>
          </c:val>
        </c:ser>
        <c:ser>
          <c:idx val="20"/>
          <c:order val="20"/>
          <c:tx>
            <c:strRef>
              <c:f>'[Успішність 4 кл.  по предметам   за 2 сем. 20-21 рік .xlsx]3-4 рік укр.'!$A$22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укр.'!$P$22</c:f>
              <c:numCache>
                <c:formatCode>0.0</c:formatCode>
                <c:ptCount val="1"/>
              </c:numCache>
            </c:numRef>
          </c:val>
        </c:ser>
        <c:ser>
          <c:idx val="21"/>
          <c:order val="21"/>
          <c:tx>
            <c:strRef>
              <c:f>'[Успішність 4 кл.  по предметам   за 2 сем. 20-21 рік .xlsx]3-4 рік укр.'!$A$23</c:f>
              <c:strCache>
                <c:ptCount val="1"/>
                <c:pt idx="0">
                  <c:v>3-А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укр.'!$P$23</c:f>
            </c:numRef>
          </c:val>
        </c:ser>
        <c:ser>
          <c:idx val="22"/>
          <c:order val="22"/>
          <c:tx>
            <c:strRef>
              <c:f>'[Успішність 4 кл.  по предметам   за 2 сем. 20-21 рік .xlsx]3-4 рік укр.'!$A$24</c:f>
              <c:strCache>
                <c:ptCount val="1"/>
                <c:pt idx="0">
                  <c:v>3-А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укр.'!$P$24</c:f>
            </c:numRef>
          </c:val>
        </c:ser>
        <c:ser>
          <c:idx val="23"/>
          <c:order val="23"/>
          <c:tx>
            <c:strRef>
              <c:f>'[Успішність 4 кл.  по предметам   за 2 сем. 20-21 рік .xlsx]3-4 рік укр.'!$A$25</c:f>
              <c:strCache>
                <c:ptCount val="1"/>
                <c:pt idx="0">
                  <c:v>3-А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укр.'!$P$25</c:f>
            </c:numRef>
          </c:val>
        </c:ser>
        <c:ser>
          <c:idx val="24"/>
          <c:order val="24"/>
          <c:tx>
            <c:strRef>
              <c:f>'[Успішність 4 кл.  по предметам   за 2 сем. 20-21 рік .xlsx]3-4 рік укр.'!$A$26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укр.'!$P$26</c:f>
              <c:numCache>
                <c:formatCode>0.0</c:formatCode>
                <c:ptCount val="1"/>
              </c:numCache>
            </c:numRef>
          </c:val>
        </c:ser>
        <c:ser>
          <c:idx val="25"/>
          <c:order val="25"/>
          <c:tx>
            <c:strRef>
              <c:f>'[Успішність 4 кл.  по предметам   за 2 сем. 20-21 рік .xlsx]3-4 рік укр.'!$A$27</c:f>
              <c:strCache>
                <c:ptCount val="1"/>
                <c:pt idx="0">
                  <c:v>3-Б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укр.'!$P$27</c:f>
            </c:numRef>
          </c:val>
        </c:ser>
        <c:ser>
          <c:idx val="26"/>
          <c:order val="26"/>
          <c:tx>
            <c:strRef>
              <c:f>'[Успішність 4 кл.  по предметам   за 2 сем. 20-21 рік .xlsx]3-4 рік укр.'!$A$28</c:f>
              <c:strCache>
                <c:ptCount val="1"/>
                <c:pt idx="0">
                  <c:v>3-Б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укр.'!$P$28</c:f>
            </c:numRef>
          </c:val>
        </c:ser>
        <c:ser>
          <c:idx val="27"/>
          <c:order val="27"/>
          <c:tx>
            <c:strRef>
              <c:f>'[Успішність 4 кл.  по предметам   за 2 сем. 20-21 рік .xlsx]3-4 рік укр.'!$A$29</c:f>
              <c:strCache>
                <c:ptCount val="1"/>
                <c:pt idx="0">
                  <c:v>3-Б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укр.'!$P$29</c:f>
            </c:numRef>
          </c:val>
        </c:ser>
        <c:ser>
          <c:idx val="28"/>
          <c:order val="28"/>
          <c:tx>
            <c:strRef>
              <c:f>'[Успішність 4 кл.  по предметам   за 2 сем. 20-21 рік .xlsx]3-4 рік укр.'!$A$30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укр.'!$P$30</c:f>
              <c:numCache>
                <c:formatCode>0.0</c:formatCode>
                <c:ptCount val="1"/>
              </c:numCache>
            </c:numRef>
          </c:val>
        </c:ser>
        <c:ser>
          <c:idx val="29"/>
          <c:order val="29"/>
          <c:tx>
            <c:strRef>
              <c:f>'[Успішність 4 кл.  по предметам   за 2 сем. 20-21 рік .xlsx]3-4 рік укр.'!$A$31</c:f>
              <c:strCache>
                <c:ptCount val="1"/>
                <c:pt idx="0">
                  <c:v>3-В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укр.'!$P$31</c:f>
            </c:numRef>
          </c:val>
        </c:ser>
        <c:ser>
          <c:idx val="30"/>
          <c:order val="30"/>
          <c:tx>
            <c:strRef>
              <c:f>'[Успішність 4 кл.  по предметам   за 2 сем. 20-21 рік .xlsx]3-4 рік укр.'!$A$32</c:f>
              <c:strCache>
                <c:ptCount val="1"/>
                <c:pt idx="0">
                  <c:v>3-В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укр.'!$P$32</c:f>
            </c:numRef>
          </c:val>
        </c:ser>
        <c:ser>
          <c:idx val="31"/>
          <c:order val="31"/>
          <c:tx>
            <c:strRef>
              <c:f>'[Успішність 4 кл.  по предметам   за 2 сем. 20-21 рік .xlsx]3-4 рік укр.'!$A$33</c:f>
              <c:strCache>
                <c:ptCount val="1"/>
                <c:pt idx="0">
                  <c:v>3-В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укр.'!$P$33</c:f>
            </c:numRef>
          </c:val>
        </c:ser>
        <c:ser>
          <c:idx val="32"/>
          <c:order val="32"/>
          <c:tx>
            <c:strRef>
              <c:f>'[Успішність 4 кл.  по предметам   за 2 сем. 20-21 рік .xlsx]3-4 рік укр.'!$A$34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укр.'!$P$34</c:f>
              <c:numCache>
                <c:formatCode>0.0</c:formatCode>
                <c:ptCount val="1"/>
              </c:numCache>
            </c:numRef>
          </c:val>
        </c:ser>
        <c:ser>
          <c:idx val="33"/>
          <c:order val="33"/>
          <c:tx>
            <c:strRef>
              <c:f>'[Успішність 4 кл.  по предметам   за 2 сем. 20-21 рік .xlsx]3-4 рік укр.'!$A$35</c:f>
              <c:strCache>
                <c:ptCount val="1"/>
                <c:pt idx="0">
                  <c:v>3-Г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укр.'!$P$35</c:f>
            </c:numRef>
          </c:val>
        </c:ser>
        <c:ser>
          <c:idx val="34"/>
          <c:order val="34"/>
          <c:tx>
            <c:strRef>
              <c:f>'[Успішність 4 кл.  по предметам   за 2 сем. 20-21 рік .xlsx]3-4 рік укр.'!$A$36</c:f>
              <c:strCache>
                <c:ptCount val="1"/>
                <c:pt idx="0">
                  <c:v>3-Г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укр.'!$P$36</c:f>
            </c:numRef>
          </c:val>
        </c:ser>
        <c:ser>
          <c:idx val="35"/>
          <c:order val="35"/>
          <c:tx>
            <c:strRef>
              <c:f>'[Успішність 4 кл.  по предметам   за 2 сем. 20-21 рік .xlsx]3-4 рік укр.'!$A$37</c:f>
              <c:strCache>
                <c:ptCount val="1"/>
                <c:pt idx="0">
                  <c:v>3-Г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укр.'!$P$37</c:f>
            </c:numRef>
          </c:val>
        </c:ser>
        <c:ser>
          <c:idx val="36"/>
          <c:order val="36"/>
          <c:tx>
            <c:strRef>
              <c:f>'[Успішність 4 кл.  по предметам   за 2 сем. 20-21 рік .xlsx]3-4 рік укр.'!$A$38</c:f>
              <c:strCache>
                <c:ptCount val="1"/>
                <c:pt idx="0">
                  <c:v>3-А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укр.'!$P$38</c:f>
            </c:numRef>
          </c:val>
        </c:ser>
        <c:ser>
          <c:idx val="37"/>
          <c:order val="37"/>
          <c:tx>
            <c:strRef>
              <c:f>'[Успішність 4 кл.  по предметам   за 2 сем. 20-21 рік .xlsx]3-4 рік укр.'!$A$39</c:f>
              <c:strCache>
                <c:ptCount val="1"/>
                <c:pt idx="0">
                  <c:v>3-Б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укр.'!$P$39</c:f>
            </c:numRef>
          </c:val>
        </c:ser>
        <c:ser>
          <c:idx val="38"/>
          <c:order val="38"/>
          <c:tx>
            <c:strRef>
              <c:f>'[Успішність 4 кл.  по предметам   за 2 сем. 20-21 рік .xlsx]3-4 рік укр.'!$A$40</c:f>
              <c:strCache>
                <c:ptCount val="1"/>
                <c:pt idx="0">
                  <c:v>3-В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укр.'!$P$40</c:f>
            </c:numRef>
          </c:val>
        </c:ser>
        <c:ser>
          <c:idx val="39"/>
          <c:order val="39"/>
          <c:tx>
            <c:strRef>
              <c:f>'[Успішність 4 кл.  по предметам   за 2 сем. 20-21 рік .xlsx]3-4 рік укр.'!$A$41</c:f>
              <c:strCache>
                <c:ptCount val="1"/>
                <c:pt idx="0">
                  <c:v>3-Г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укр.'!$P$41</c:f>
            </c:numRef>
          </c:val>
        </c:ser>
        <c:ser>
          <c:idx val="40"/>
          <c:order val="40"/>
          <c:tx>
            <c:strRef>
              <c:f>'[Успішність 4 кл.  по предметам   за 2 сем. 20-21 рік .xlsx]3-4 рік укр.'!$A$42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укр.'!$P$42</c:f>
              <c:numCache>
                <c:formatCode>0.0</c:formatCode>
                <c:ptCount val="1"/>
              </c:numCache>
            </c:numRef>
          </c:val>
        </c:ser>
        <c:ser>
          <c:idx val="41"/>
          <c:order val="41"/>
          <c:tx>
            <c:strRef>
              <c:f>'[Успішність 4 кл.  по предметам   за 2 сем. 20-21 рік .xlsx]3-4 рік укр.'!$A$43</c:f>
              <c:strCache>
                <c:ptCount val="1"/>
                <c:pt idx="0">
                  <c:v>4-А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укр.'!$P$43</c:f>
            </c:numRef>
          </c:val>
        </c:ser>
        <c:ser>
          <c:idx val="42"/>
          <c:order val="42"/>
          <c:tx>
            <c:strRef>
              <c:f>'[Успішність 4 кл.  по предметам   за 2 сем. 20-21 рік .xlsx]3-4 рік укр.'!$A$44</c:f>
              <c:strCache>
                <c:ptCount val="1"/>
                <c:pt idx="0">
                  <c:v>4-А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укр.'!$P$44</c:f>
            </c:numRef>
          </c:val>
        </c:ser>
        <c:ser>
          <c:idx val="43"/>
          <c:order val="43"/>
          <c:tx>
            <c:strRef>
              <c:f>'[Успішність 4 кл.  по предметам   за 2 сем. 20-21 рік .xlsx]3-4 рік укр.'!$A$45</c:f>
              <c:strCache>
                <c:ptCount val="1"/>
                <c:pt idx="0">
                  <c:v>4-А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укр.'!$P$45</c:f>
            </c:numRef>
          </c:val>
        </c:ser>
        <c:ser>
          <c:idx val="44"/>
          <c:order val="44"/>
          <c:tx>
            <c:strRef>
              <c:f>'[Успішність 4 кл.  по предметам   за 2 сем. 20-21 рік .xlsx]3-4 рік укр.'!$A$46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укр.'!$P$46</c:f>
              <c:numCache>
                <c:formatCode>0.0</c:formatCode>
                <c:ptCount val="1"/>
              </c:numCache>
            </c:numRef>
          </c:val>
        </c:ser>
        <c:ser>
          <c:idx val="45"/>
          <c:order val="45"/>
          <c:tx>
            <c:strRef>
              <c:f>'[Успішність 4 кл.  по предметам   за 2 сем. 20-21 рік .xlsx]3-4 рік укр.'!$A$47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укр.'!$P$47</c:f>
            </c:numRef>
          </c:val>
        </c:ser>
        <c:ser>
          <c:idx val="46"/>
          <c:order val="46"/>
          <c:tx>
            <c:strRef>
              <c:f>'[Успішність 4 кл.  по предметам   за 2 сем. 20-21 рік .xlsx]3-4 рік укр.'!$A$48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укр.'!$P$48</c:f>
            </c:numRef>
          </c:val>
        </c:ser>
        <c:ser>
          <c:idx val="47"/>
          <c:order val="47"/>
          <c:tx>
            <c:strRef>
              <c:f>'[Успішність 4 кл.  по предметам   за 2 сем. 20-21 рік .xlsx]3-4 рік укр.'!$A$49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укр.'!$P$49</c:f>
            </c:numRef>
          </c:val>
        </c:ser>
        <c:ser>
          <c:idx val="48"/>
          <c:order val="48"/>
          <c:tx>
            <c:strRef>
              <c:f>'[Успішність 4 кл.  по предметам   за 2 сем. 20-21 рік .xlsx]3-4 рік укр.'!$A$50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укр.'!$P$50</c:f>
              <c:numCache>
                <c:formatCode>0.0</c:formatCode>
                <c:ptCount val="1"/>
              </c:numCache>
            </c:numRef>
          </c:val>
        </c:ser>
        <c:ser>
          <c:idx val="49"/>
          <c:order val="49"/>
          <c:tx>
            <c:strRef>
              <c:f>'[Успішність 4 кл.  по предметам   за 2 сем. 20-21 рік .xlsx]3-4 рік укр.'!$A$51</c:f>
              <c:strCache>
                <c:ptCount val="1"/>
                <c:pt idx="0">
                  <c:v>4-В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укр.'!$P$51</c:f>
            </c:numRef>
          </c:val>
        </c:ser>
        <c:ser>
          <c:idx val="50"/>
          <c:order val="50"/>
          <c:tx>
            <c:strRef>
              <c:f>'[Успішність 4 кл.  по предметам   за 2 сем. 20-21 рік .xlsx]3-4 рік укр.'!$A$52</c:f>
              <c:strCache>
                <c:ptCount val="1"/>
                <c:pt idx="0">
                  <c:v>4-В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укр.'!$P$52</c:f>
            </c:numRef>
          </c:val>
        </c:ser>
        <c:ser>
          <c:idx val="51"/>
          <c:order val="51"/>
          <c:tx>
            <c:strRef>
              <c:f>'[Успішність 4 кл.  по предметам   за 2 сем. 20-21 рік .xlsx]3-4 рік укр.'!$A$53</c:f>
              <c:strCache>
                <c:ptCount val="1"/>
                <c:pt idx="0">
                  <c:v>4-В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укр.'!$P$53</c:f>
            </c:numRef>
          </c:val>
        </c:ser>
        <c:ser>
          <c:idx val="52"/>
          <c:order val="52"/>
          <c:tx>
            <c:strRef>
              <c:f>'[Успішність 4 кл.  по предметам   за 2 сем. 20-21 рік .xlsx]3-4 рік укр.'!$A$54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укр.'!$P$54</c:f>
              <c:numCache>
                <c:formatCode>0.0</c:formatCode>
                <c:ptCount val="1"/>
              </c:numCache>
            </c:numRef>
          </c:val>
        </c:ser>
        <c:ser>
          <c:idx val="53"/>
          <c:order val="53"/>
          <c:tx>
            <c:strRef>
              <c:f>'[Успішність 4 кл.  по предметам   за 2 сем. 20-21 рік .xlsx]3-4 рік укр.'!$A$55</c:f>
              <c:strCache>
                <c:ptCount val="1"/>
                <c:pt idx="0">
                  <c:v>4-Г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укр.'!$P$55</c:f>
            </c:numRef>
          </c:val>
        </c:ser>
        <c:ser>
          <c:idx val="54"/>
          <c:order val="54"/>
          <c:tx>
            <c:strRef>
              <c:f>'[Успішність 4 кл.  по предметам   за 2 сем. 20-21 рік .xlsx]3-4 рік укр.'!$A$56</c:f>
              <c:strCache>
                <c:ptCount val="1"/>
                <c:pt idx="0">
                  <c:v>4-Г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укр.'!$P$56</c:f>
            </c:numRef>
          </c:val>
        </c:ser>
        <c:ser>
          <c:idx val="55"/>
          <c:order val="55"/>
          <c:tx>
            <c:strRef>
              <c:f>'[Успішність 4 кл.  по предметам   за 2 сем. 20-21 рік .xlsx]3-4 рік укр.'!$A$57</c:f>
              <c:strCache>
                <c:ptCount val="1"/>
                <c:pt idx="0">
                  <c:v>4-Г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укр.'!$P$57</c:f>
            </c:numRef>
          </c:val>
        </c:ser>
        <c:ser>
          <c:idx val="56"/>
          <c:order val="56"/>
          <c:tx>
            <c:strRef>
              <c:f>'[Успішність 4 кл.  по предметам   за 2 сем. 20-21 рік .xlsx]3-4 рік укр.'!$A$58</c:f>
              <c:strCache>
                <c:ptCount val="1"/>
                <c:pt idx="0">
                  <c:v>4-А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укр.'!$P$58</c:f>
            </c:numRef>
          </c:val>
        </c:ser>
        <c:ser>
          <c:idx val="57"/>
          <c:order val="57"/>
          <c:tx>
            <c:strRef>
              <c:f>'[Успішність 4 кл.  по предметам   за 2 сем. 20-21 рік .xlsx]3-4 рік укр.'!$A$59</c:f>
              <c:strCache>
                <c:ptCount val="1"/>
                <c:pt idx="0">
                  <c:v>4-Б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укр.'!$P$59</c:f>
            </c:numRef>
          </c:val>
        </c:ser>
        <c:ser>
          <c:idx val="58"/>
          <c:order val="58"/>
          <c:tx>
            <c:strRef>
              <c:f>'[Успішність 4 кл.  по предметам   за 2 сем. 20-21 рік .xlsx]3-4 рік укр.'!$A$60</c:f>
              <c:strCache>
                <c:ptCount val="1"/>
                <c:pt idx="0">
                  <c:v>4-В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укр.'!$P$60</c:f>
            </c:numRef>
          </c:val>
        </c:ser>
        <c:ser>
          <c:idx val="59"/>
          <c:order val="59"/>
          <c:tx>
            <c:strRef>
              <c:f>'[Успішність 4 кл.  по предметам   за 2 сем. 20-21 рік .xlsx]3-4 рік укр.'!$A$61</c:f>
              <c:strCache>
                <c:ptCount val="1"/>
                <c:pt idx="0">
                  <c:v>4-Г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'[Успішність 4 кл.  по предметам   за 2 сем. 20-21 рік .xlsx]3-4 рік укр.'!$P$61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7490928"/>
        <c:axId val="367489360"/>
      </c:barChart>
      <c:catAx>
        <c:axId val="367490928"/>
        <c:scaling>
          <c:orientation val="minMax"/>
        </c:scaling>
        <c:delete val="1"/>
        <c:axPos val="b"/>
        <c:majorTickMark val="none"/>
        <c:minorTickMark val="none"/>
        <c:tickLblPos val="none"/>
        <c:crossAx val="367489360"/>
        <c:crosses val="autoZero"/>
        <c:auto val="1"/>
        <c:lblAlgn val="ctr"/>
        <c:lblOffset val="100"/>
        <c:noMultiLvlLbl val="0"/>
      </c:catAx>
      <c:valAx>
        <c:axId val="36748936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674909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baseline="0"/>
              <a:t>Середній бал з літературного читання</a:t>
            </a:r>
            <a:endParaRPr lang="ru-RU"/>
          </a:p>
          <a:p>
            <a:pPr>
              <a:defRPr/>
            </a:pPr>
            <a:r>
              <a:rPr lang="ru-RU" sz="1800" b="1" i="0" baseline="0"/>
              <a:t>4 класи за 2020-2021 н.р.  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літ.'!$A$2:$A$53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літ.'!$P$2:$P$53</c:f>
              <c:numCache>
                <c:formatCode>0.0</c:formatCode>
                <c:ptCount val="4"/>
                <c:pt idx="0">
                  <c:v>8.46875</c:v>
                </c:pt>
                <c:pt idx="1">
                  <c:v>8.84375</c:v>
                </c:pt>
                <c:pt idx="2">
                  <c:v>8.3000000000000007</c:v>
                </c:pt>
                <c:pt idx="3">
                  <c:v>9.40625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7492496"/>
        <c:axId val="367487400"/>
      </c:barChart>
      <c:catAx>
        <c:axId val="36749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67487400"/>
        <c:crosses val="autoZero"/>
        <c:auto val="1"/>
        <c:lblAlgn val="ctr"/>
        <c:lblOffset val="100"/>
        <c:noMultiLvlLbl val="0"/>
      </c:catAx>
      <c:valAx>
        <c:axId val="36748740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67492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Успішність</a:t>
            </a:r>
            <a:r>
              <a:rPr lang="ru-RU" baseline="0"/>
              <a:t> учнів 4 класів з літературного читання за 2020-2021 н.р.</a:t>
            </a:r>
            <a:endParaRPr lang="ru-RU"/>
          </a:p>
        </c:rich>
      </c:tx>
      <c:layout>
        <c:manualLayout>
          <c:xMode val="edge"/>
          <c:yMode val="edge"/>
          <c:x val="0.13191684293129088"/>
          <c:y val="8.7745112218802091E-3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'[Успішність 4 кл.  по предметам   за 2 сем. 20-21 рік .xlsx]3-4 рік літ.'!$E$1</c:f>
              <c:strCache>
                <c:ptCount val="1"/>
                <c:pt idx="0">
                  <c:v>п.р.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літ.'!$A$2:$A$53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літ.'!$E$2:$E$53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'[Успішність 4 кл.  по предметам   за 2 сем. 20-21 рік .xlsx]3-4 рік літ.'!$G$1</c:f>
              <c:strCache>
                <c:ptCount val="1"/>
                <c:pt idx="0">
                  <c:v>с.р.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літ.'!$A$2:$A$53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літ.'!$G$2:$G$53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'[Успішність 4 кл.  по предметам   за 2 сем. 20-21 рік .xlsx]3-4 рік літ.'!$I$1</c:f>
              <c:strCache>
                <c:ptCount val="1"/>
                <c:pt idx="0">
                  <c:v>д.р.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літ.'!$A$2:$A$53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літ.'!$I$2:$I$53</c:f>
              <c:numCache>
                <c:formatCode>General</c:formatCode>
                <c:ptCount val="4"/>
                <c:pt idx="0">
                  <c:v>25</c:v>
                </c:pt>
                <c:pt idx="1">
                  <c:v>11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'[Успішність 4 кл.  по предметам   за 2 сем. 20-21 рік .xlsx]3-4 рік літ.'!$K$1</c:f>
              <c:strCache>
                <c:ptCount val="1"/>
                <c:pt idx="0">
                  <c:v>в.р.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літ.'!$A$2:$A$53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літ.'!$K$2:$K$53</c:f>
              <c:numCache>
                <c:formatCode>General</c:formatCode>
                <c:ptCount val="4"/>
                <c:pt idx="0">
                  <c:v>6</c:v>
                </c:pt>
                <c:pt idx="1">
                  <c:v>15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7492888"/>
        <c:axId val="367486616"/>
      </c:barChart>
      <c:catAx>
        <c:axId val="367492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67486616"/>
        <c:crosses val="autoZero"/>
        <c:auto val="1"/>
        <c:lblAlgn val="ctr"/>
        <c:lblOffset val="100"/>
        <c:noMultiLvlLbl val="0"/>
      </c:catAx>
      <c:valAx>
        <c:axId val="367486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67492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394068673094978"/>
          <c:y val="0.47745174358883979"/>
          <c:w val="3.7043439385507852E-2"/>
          <c:h val="0.260425503048167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Успішність</a:t>
            </a:r>
            <a:r>
              <a:rPr lang="ru-RU" baseline="0"/>
              <a:t> учнів 4 класів з англійської мови</a:t>
            </a:r>
          </a:p>
          <a:p>
            <a:pPr>
              <a:defRPr/>
            </a:pPr>
            <a:r>
              <a:rPr lang="ru-RU" baseline="0"/>
              <a:t>за 2020-2021 н.р.</a:t>
            </a:r>
            <a:endParaRPr lang="ru-RU"/>
          </a:p>
        </c:rich>
      </c:tx>
      <c:layout>
        <c:manualLayout>
          <c:xMode val="edge"/>
          <c:yMode val="edge"/>
          <c:x val="0.24823581664195785"/>
          <c:y val="2.0911213713886476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'[Успішність 4 кл.  по предметам   за 2 сем. 20-21 рік .xlsx]3-4 рік англ.'!$E$1</c:f>
              <c:strCache>
                <c:ptCount val="1"/>
                <c:pt idx="0">
                  <c:v>п.р.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англ.'!$A$18:$A$53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англ.'!$E$18:$E$53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'[Успішність 4 кл.  по предметам   за 2 сем. 20-21 рік .xlsx]3-4 рік англ.'!$G$1</c:f>
              <c:strCache>
                <c:ptCount val="1"/>
                <c:pt idx="0">
                  <c:v>с.р.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англ.'!$A$18:$A$53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англ.'!$G$18:$G$53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'[Успішність 4 кл.  по предметам   за 2 сем. 20-21 рік .xlsx]3-4 рік англ.'!$I$1</c:f>
              <c:strCache>
                <c:ptCount val="1"/>
                <c:pt idx="0">
                  <c:v>д.р.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англ.'!$A$18:$A$53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англ.'!$I$18:$I$53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13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'[Успішність 4 кл.  по предметам   за 2 сем. 20-21 рік .xlsx]3-4 рік англ.'!$K$1</c:f>
              <c:strCache>
                <c:ptCount val="1"/>
                <c:pt idx="0">
                  <c:v>в.р.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англ.'!$A$18:$A$53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англ.'!$K$18:$K$53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7488968"/>
        <c:axId val="367491712"/>
      </c:barChart>
      <c:catAx>
        <c:axId val="367488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67491712"/>
        <c:crosses val="autoZero"/>
        <c:auto val="1"/>
        <c:lblAlgn val="ctr"/>
        <c:lblOffset val="100"/>
        <c:noMultiLvlLbl val="0"/>
      </c:catAx>
      <c:valAx>
        <c:axId val="36749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67488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Успішність</a:t>
            </a:r>
            <a:r>
              <a:rPr lang="ru-RU" sz="2400" baseline="0"/>
              <a:t> учнів 4 класів з математики</a:t>
            </a:r>
          </a:p>
          <a:p>
            <a:pPr>
              <a:defRPr sz="2400"/>
            </a:pPr>
            <a:r>
              <a:rPr lang="ru-RU" sz="2400" baseline="0"/>
              <a:t>за 2020-2021 н.р.</a:t>
            </a:r>
            <a:endParaRPr lang="ru-RU" sz="2400"/>
          </a:p>
        </c:rich>
      </c:tx>
      <c:layout>
        <c:manualLayout>
          <c:xMode val="edge"/>
          <c:yMode val="edge"/>
          <c:x val="0.25259482472150407"/>
          <c:y val="1.27912792971390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329808040853558E-2"/>
          <c:y val="0.22262831147158121"/>
          <c:w val="0.87682699776532302"/>
          <c:h val="0.690159689655588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'[Успішність 4 кл.  по предметам   за 2 сем. 20-21 рік .xlsx]3-4 рік матем'!$E$1</c:f>
              <c:strCache>
                <c:ptCount val="1"/>
                <c:pt idx="0">
                  <c:v>п.р.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матем'!$A$2:$A$54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матем'!$E$2:$E$54</c:f>
              <c:numCache>
                <c:formatCode>General</c:formatCode>
                <c:ptCount val="5"/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'[Успішність 4 кл.  по предметам   за 2 сем. 20-21 рік .xlsx]3-4 рік матем'!$G$1</c:f>
              <c:strCache>
                <c:ptCount val="1"/>
                <c:pt idx="0">
                  <c:v>с.р.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матем'!$A$2:$A$54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матем'!$G$2:$G$54</c:f>
              <c:numCache>
                <c:formatCode>General</c:formatCode>
                <c:ptCount val="5"/>
                <c:pt idx="0">
                  <c:v>7</c:v>
                </c:pt>
                <c:pt idx="1">
                  <c:v>15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'[Успішність 4 кл.  по предметам   за 2 сем. 20-21 рік .xlsx]3-4 рік матем'!$I$1</c:f>
              <c:strCache>
                <c:ptCount val="1"/>
                <c:pt idx="0">
                  <c:v>д.р.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матем'!$A$2:$A$54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матем'!$I$2:$I$54</c:f>
              <c:numCache>
                <c:formatCode>General</c:formatCode>
                <c:ptCount val="5"/>
                <c:pt idx="0">
                  <c:v>24</c:v>
                </c:pt>
                <c:pt idx="1">
                  <c:v>13</c:v>
                </c:pt>
                <c:pt idx="2">
                  <c:v>16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'[Успішність 4 кл.  по предметам   за 2 сем. 20-21 рік .xlsx]3-4 рік матем'!$K$1</c:f>
              <c:strCache>
                <c:ptCount val="1"/>
                <c:pt idx="0">
                  <c:v>в.р.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матем'!$A$2:$A$54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матем'!$K$2:$K$54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7486224"/>
        <c:axId val="367493280"/>
      </c:barChart>
      <c:catAx>
        <c:axId val="36748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67493280"/>
        <c:crosses val="autoZero"/>
        <c:auto val="1"/>
        <c:lblAlgn val="ctr"/>
        <c:lblOffset val="100"/>
        <c:noMultiLvlLbl val="0"/>
      </c:catAx>
      <c:valAx>
        <c:axId val="367493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6748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Успішність</a:t>
            </a:r>
            <a:r>
              <a:rPr lang="ru-RU" sz="2400" baseline="0"/>
              <a:t> учнів 4 класів з природознавства</a:t>
            </a:r>
          </a:p>
          <a:p>
            <a:pPr>
              <a:defRPr sz="2400"/>
            </a:pPr>
            <a:r>
              <a:rPr lang="ru-RU" sz="2400" baseline="0"/>
              <a:t>за 2020-2021 н.р.</a:t>
            </a:r>
            <a:endParaRPr lang="ru-RU" sz="2400"/>
          </a:p>
        </c:rich>
      </c:tx>
      <c:layout>
        <c:manualLayout>
          <c:xMode val="edge"/>
          <c:yMode val="edge"/>
          <c:x val="0.25954406188154933"/>
          <c:y val="4.72479963367417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271632787491279E-2"/>
          <c:y val="0.13795370263811801"/>
          <c:w val="0.93360163765500215"/>
          <c:h val="0.790139272692718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'[Успішність 4 кл.  по предметам   за 2 сем. 20-21 рік .xlsx]3-4 рік природа'!$E$1</c:f>
              <c:strCache>
                <c:ptCount val="1"/>
                <c:pt idx="0">
                  <c:v>п.р.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природа'!$A$2:$A$54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природа'!$E$2:$E$54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'[Успішність 4 кл.  по предметам   за 2 сем. 20-21 рік .xlsx]3-4 рік природа'!$G$1</c:f>
              <c:strCache>
                <c:ptCount val="1"/>
                <c:pt idx="0">
                  <c:v>с.р.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природа'!$A$2:$A$54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природа'!$G$2:$G$54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'[Успішність 4 кл.  по предметам   за 2 сем. 20-21 рік .xlsx]3-4 рік природа'!$I$1</c:f>
              <c:strCache>
                <c:ptCount val="1"/>
                <c:pt idx="0">
                  <c:v>д.р.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природа'!$A$2:$A$54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природа'!$I$2:$I$54</c:f>
              <c:numCache>
                <c:formatCode>General</c:formatCode>
                <c:ptCount val="5"/>
                <c:pt idx="0">
                  <c:v>26</c:v>
                </c:pt>
                <c:pt idx="1">
                  <c:v>18</c:v>
                </c:pt>
                <c:pt idx="2">
                  <c:v>15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'[Успішність 4 кл.  по предметам   за 2 сем. 20-21 рік .xlsx]3-4 рік природа'!$K$1</c:f>
              <c:strCache>
                <c:ptCount val="1"/>
                <c:pt idx="0">
                  <c:v>в.р.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природа'!$A$2:$A$54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природа'!$K$2:$K$54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70112280"/>
        <c:axId val="370108752"/>
      </c:barChart>
      <c:catAx>
        <c:axId val="37011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70108752"/>
        <c:crosses val="autoZero"/>
        <c:auto val="1"/>
        <c:lblAlgn val="ctr"/>
        <c:lblOffset val="100"/>
        <c:noMultiLvlLbl val="0"/>
      </c:catAx>
      <c:valAx>
        <c:axId val="370108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70112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1" i="0" baseline="0" dirty="0" err="1" smtClean="0"/>
              <a:t>Середній</a:t>
            </a:r>
            <a:r>
              <a:rPr lang="ru-RU" sz="2400" b="1" i="0" baseline="0" dirty="0" smtClean="0"/>
              <a:t> бал з </a:t>
            </a:r>
            <a:r>
              <a:rPr lang="ru-RU" sz="2400" b="1" i="0" baseline="0" dirty="0" err="1" smtClean="0"/>
              <a:t>природознавства</a:t>
            </a:r>
            <a:endParaRPr lang="ru-RU" sz="2400" dirty="0" smtClean="0"/>
          </a:p>
          <a:p>
            <a:pPr>
              <a:defRPr sz="2400"/>
            </a:pPr>
            <a:r>
              <a:rPr lang="ru-RU" sz="2400" b="1" i="0" baseline="0" dirty="0" smtClean="0"/>
              <a:t>4 </a:t>
            </a:r>
            <a:r>
              <a:rPr lang="ru-RU" sz="2400" b="1" i="0" baseline="0" dirty="0" err="1" smtClean="0"/>
              <a:t>класи</a:t>
            </a:r>
            <a:r>
              <a:rPr lang="ru-RU" sz="2400" b="1" i="0" baseline="0" dirty="0" smtClean="0"/>
              <a:t> за 2020-2021 </a:t>
            </a:r>
            <a:r>
              <a:rPr lang="ru-RU" sz="2400" b="1" i="0" baseline="0" dirty="0" err="1" smtClean="0"/>
              <a:t>н.р</a:t>
            </a:r>
            <a:r>
              <a:rPr lang="ru-RU" sz="2400" b="1" i="0" baseline="0" dirty="0" smtClean="0"/>
              <a:t>.  </a:t>
            </a:r>
            <a:endParaRPr lang="ru-RU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'[Успішність 4 кл.  по предметам   за 2 сем. 20-21 рік .xlsx]3-4 рік природа'!$A$2:$A$54</c:f>
              <c:strCache>
                <c:ptCount val="4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</c:strCache>
            </c:strRef>
          </c:cat>
          <c:val>
            <c:numRef>
              <c:f>'[Успішність 4 кл.  по предметам   за 2 сем. 20-21 рік .xlsx]3-4 рік природа'!$P$2:$P$54</c:f>
              <c:numCache>
                <c:formatCode>0.0</c:formatCode>
                <c:ptCount val="5"/>
                <c:pt idx="0">
                  <c:v>7.8125</c:v>
                </c:pt>
                <c:pt idx="1">
                  <c:v>8</c:v>
                </c:pt>
                <c:pt idx="2">
                  <c:v>8.1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0109928"/>
        <c:axId val="370114632"/>
      </c:barChart>
      <c:catAx>
        <c:axId val="370109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70114632"/>
        <c:crosses val="autoZero"/>
        <c:auto val="1"/>
        <c:lblAlgn val="ctr"/>
        <c:lblOffset val="100"/>
        <c:noMultiLvlLbl val="0"/>
      </c:catAx>
      <c:valAx>
        <c:axId val="37011463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70109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D81C0-22CB-4CD2-8C5F-91D17FFF291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05777-493C-4865-9F63-B142E3F6A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а 5"/>
          <p:cNvGrpSpPr/>
          <p:nvPr/>
        </p:nvGrpSpPr>
        <p:grpSpPr>
          <a:xfrm>
            <a:off x="1" y="0"/>
            <a:ext cx="12188825" cy="713232"/>
            <a:chOff x="0" y="0"/>
            <a:chExt cx="12188825" cy="713232"/>
          </a:xfrm>
        </p:grpSpPr>
        <p:sp>
          <p:nvSpPr>
            <p:cNvPr id="7" name="Прямокут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0" name="Прямокут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1" name="Гру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кут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3" name="Прямокут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4" name="Група 13"/>
          <p:cNvGrpSpPr/>
          <p:nvPr/>
        </p:nvGrpSpPr>
        <p:grpSpPr>
          <a:xfrm>
            <a:off x="11476762" y="0"/>
            <a:ext cx="746887" cy="6858000"/>
            <a:chOff x="11476762" y="0"/>
            <a:chExt cx="746886" cy="6858000"/>
          </a:xfrm>
        </p:grpSpPr>
        <p:sp>
          <p:nvSpPr>
            <p:cNvPr id="15" name="Прямокут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6" name="Прямокут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7" name="Група 16"/>
          <p:cNvGrpSpPr/>
          <p:nvPr/>
        </p:nvGrpSpPr>
        <p:grpSpPr>
          <a:xfrm flipV="1">
            <a:off x="1" y="6144768"/>
            <a:ext cx="12188825" cy="713232"/>
            <a:chOff x="0" y="0"/>
            <a:chExt cx="12188825" cy="713232"/>
          </a:xfrm>
        </p:grpSpPr>
        <p:sp>
          <p:nvSpPr>
            <p:cNvPr id="18" name="Прямокут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9" name="Прямокут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3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 flipV="1">
            <a:off x="1" y="6309360"/>
            <a:ext cx="12188825" cy="548640"/>
            <a:chOff x="0" y="0"/>
            <a:chExt cx="12188825" cy="713232"/>
          </a:xfrm>
        </p:grpSpPr>
        <p:sp>
          <p:nvSpPr>
            <p:cNvPr id="9" name="Прямокут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0" name="Прямокут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1" name="Група 10"/>
          <p:cNvGrpSpPr/>
          <p:nvPr/>
        </p:nvGrpSpPr>
        <p:grpSpPr>
          <a:xfrm>
            <a:off x="16737" y="0"/>
            <a:ext cx="12188825" cy="548640"/>
            <a:chOff x="0" y="0"/>
            <a:chExt cx="12188825" cy="713232"/>
          </a:xfrm>
        </p:grpSpPr>
        <p:sp>
          <p:nvSpPr>
            <p:cNvPr id="12" name="Прямокут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3" name="Прямокут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3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" y="0"/>
            <a:ext cx="12188825" cy="548640"/>
            <a:chOff x="0" y="0"/>
            <a:chExt cx="12188825" cy="713232"/>
          </a:xfrm>
        </p:grpSpPr>
        <p:sp>
          <p:nvSpPr>
            <p:cNvPr id="9" name="Прямокут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0" name="Прямокут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кут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0" name="Прямокут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1" name="Гру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кут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3" name="Прямокут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4" name="Гру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кут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6" name="Прямокут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grpSp>
        <p:nvGrpSpPr>
          <p:cNvPr id="17" name="Гру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кут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9" name="Прямокут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98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 bwMode="auto">
          <a:xfrm flipV="1">
            <a:off x="1" y="6309360"/>
            <a:ext cx="12188825" cy="548640"/>
            <a:chOff x="0" y="0"/>
            <a:chExt cx="12188825" cy="713232"/>
          </a:xfrm>
        </p:grpSpPr>
        <p:sp>
          <p:nvSpPr>
            <p:cNvPr id="9" name="Прямокут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  <p:sp>
          <p:nvSpPr>
            <p:cNvPr id="10" name="Прямокут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B6071F6-F3C0-48F3-B921-C7E46E0709D5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66B34A-3E60-4F64-BE5A-D4145F352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8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248" y="408086"/>
            <a:ext cx="9601200" cy="1696148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освіти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248" y="2245814"/>
            <a:ext cx="9601200" cy="9144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hool6nmsk.klasna.com/uploads/editor/2086/93174/sitepage_7/logo_6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64" y="3005579"/>
            <a:ext cx="3217796" cy="33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715821"/>
              </p:ext>
            </p:extLst>
          </p:nvPr>
        </p:nvGraphicFramePr>
        <p:xfrm>
          <a:off x="309093" y="257576"/>
          <a:ext cx="11642501" cy="649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3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71355"/>
              </p:ext>
            </p:extLst>
          </p:nvPr>
        </p:nvGraphicFramePr>
        <p:xfrm>
          <a:off x="515155" y="270456"/>
          <a:ext cx="11307651" cy="627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" y="283335"/>
            <a:ext cx="10818253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63698"/>
              </p:ext>
            </p:extLst>
          </p:nvPr>
        </p:nvGraphicFramePr>
        <p:xfrm>
          <a:off x="746975" y="244699"/>
          <a:ext cx="10985679" cy="614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59208"/>
              </p:ext>
            </p:extLst>
          </p:nvPr>
        </p:nvGraphicFramePr>
        <p:xfrm>
          <a:off x="656823" y="231820"/>
          <a:ext cx="10959921" cy="623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9271"/>
              </p:ext>
            </p:extLst>
          </p:nvPr>
        </p:nvGraphicFramePr>
        <p:xfrm>
          <a:off x="2730321" y="566672"/>
          <a:ext cx="6722771" cy="4942195"/>
        </p:xfrm>
        <a:graphic>
          <a:graphicData uri="http://schemas.openxmlformats.org/drawingml/2006/table">
            <a:tbl>
              <a:tblPr/>
              <a:tblGrid>
                <a:gridCol w="568966"/>
                <a:gridCol w="958257"/>
                <a:gridCol w="5195548"/>
              </a:tblGrid>
              <a:tr h="8495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Відмінники</a:t>
                      </a: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(4 </a:t>
                      </a:r>
                      <a:r>
                        <a:rPr lang="ru-RU" sz="2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класи</a:t>
                      </a: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№ з/п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клас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Пєчко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Назар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Авдєєнко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Катерина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Величко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Поліна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Ігнатьєва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Вікторія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Савченко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Арсеній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Биковський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Владислав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Пономарьова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Поліна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4-В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Ремезок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Володимир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7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6060"/>
              </p:ext>
            </p:extLst>
          </p:nvPr>
        </p:nvGraphicFramePr>
        <p:xfrm>
          <a:off x="246743" y="145142"/>
          <a:ext cx="11756571" cy="654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146785"/>
              </p:ext>
            </p:extLst>
          </p:nvPr>
        </p:nvGraphicFramePr>
        <p:xfrm>
          <a:off x="420914" y="174172"/>
          <a:ext cx="11553372" cy="645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8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836936"/>
              </p:ext>
            </p:extLst>
          </p:nvPr>
        </p:nvGraphicFramePr>
        <p:xfrm>
          <a:off x="116113" y="0"/>
          <a:ext cx="11945257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64935"/>
              </p:ext>
            </p:extLst>
          </p:nvPr>
        </p:nvGraphicFramePr>
        <p:xfrm>
          <a:off x="290286" y="188687"/>
          <a:ext cx="11654971" cy="645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5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296" y="0"/>
            <a:ext cx="9601196" cy="7044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 мережа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709871"/>
              </p:ext>
            </p:extLst>
          </p:nvPr>
        </p:nvGraphicFramePr>
        <p:xfrm>
          <a:off x="246743" y="885371"/>
          <a:ext cx="11727543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27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00" y="181334"/>
            <a:ext cx="11307336" cy="63160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Відмінники навчання за підсумками 2020-2021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3604"/>
              </p:ext>
            </p:extLst>
          </p:nvPr>
        </p:nvGraphicFramePr>
        <p:xfrm>
          <a:off x="2731825" y="1045016"/>
          <a:ext cx="7210460" cy="5080012"/>
        </p:xfrm>
        <a:graphic>
          <a:graphicData uri="http://schemas.openxmlformats.org/drawingml/2006/table">
            <a:tbl>
              <a:tblPr/>
              <a:tblGrid>
                <a:gridCol w="736552"/>
                <a:gridCol w="930381"/>
                <a:gridCol w="5543527"/>
              </a:tblGrid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№ з/п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клас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Пан Ростислав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Сміцкий Гліб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5-Б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Володін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Владислав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5-В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Чемерис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Іван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5-В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Комар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Саляк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Софія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6-Б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Коротчук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Кіра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6-В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Мірошниченко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Роман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Березюк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Михайло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Сущенко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Вікторія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Салашенко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Софія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7-Б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Чемерис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Анастасія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8-Б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Коваленко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Єлизавета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83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00" y="181334"/>
            <a:ext cx="11307336" cy="63160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Відмінники навчання за підсумками І семестру 2020-2021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62919"/>
              </p:ext>
            </p:extLst>
          </p:nvPr>
        </p:nvGraphicFramePr>
        <p:xfrm>
          <a:off x="2859110" y="450756"/>
          <a:ext cx="4520484" cy="6036632"/>
        </p:xfrm>
        <a:graphic>
          <a:graphicData uri="http://schemas.openxmlformats.org/drawingml/2006/table">
            <a:tbl>
              <a:tblPr/>
              <a:tblGrid>
                <a:gridCol w="427738"/>
                <a:gridCol w="720400"/>
                <a:gridCol w="3372346"/>
              </a:tblGrid>
              <a:tr h="380797">
                <a:tc gridSpan="3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з/п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клас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ПІБ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Пан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Ростислав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Володін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владислав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5-В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Чемерис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Іван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Саляк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Софія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6-Б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Коротчук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Кіра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Березюк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Михайло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Гаврилюк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Софія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Сущенко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Вікторія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Чемерис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Анастасія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Гур'єв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Ілля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Дишлюк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Дана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Вовчок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Світлана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Нейман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Богдана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Коваль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Карина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Татарчук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Даниїл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10-Б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Соломон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Анжеліка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11-А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Сліпенька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Таісія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11-А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Баштавенко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Дар´я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11-А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Ступак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Вікторія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088" marR="8088" marT="8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247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учнями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розвитку творчих здібностей учнів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Факультативи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заняття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за вибором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Гуртки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предметних та творчих конкурсах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предметних олімпіадах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МАН</a:t>
            </a: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476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834715"/>
              </p:ext>
            </p:extLst>
          </p:nvPr>
        </p:nvGraphicFramePr>
        <p:xfrm>
          <a:off x="450761" y="270455"/>
          <a:ext cx="11397802" cy="625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913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389449"/>
              </p:ext>
            </p:extLst>
          </p:nvPr>
        </p:nvGraphicFramePr>
        <p:xfrm>
          <a:off x="296214" y="231820"/>
          <a:ext cx="11681138" cy="62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698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07760"/>
              </p:ext>
            </p:extLst>
          </p:nvPr>
        </p:nvGraphicFramePr>
        <p:xfrm>
          <a:off x="304801" y="145143"/>
          <a:ext cx="11756572" cy="648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74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849049"/>
              </p:ext>
            </p:extLst>
          </p:nvPr>
        </p:nvGraphicFramePr>
        <p:xfrm>
          <a:off x="218941" y="218942"/>
          <a:ext cx="11809927" cy="620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121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444359"/>
              </p:ext>
            </p:extLst>
          </p:nvPr>
        </p:nvGraphicFramePr>
        <p:xfrm>
          <a:off x="257577" y="218941"/>
          <a:ext cx="11603865" cy="631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913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15515"/>
              </p:ext>
            </p:extLst>
          </p:nvPr>
        </p:nvGraphicFramePr>
        <p:xfrm>
          <a:off x="437882" y="270456"/>
          <a:ext cx="11462197" cy="615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123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254" y="302864"/>
            <a:ext cx="9601196" cy="8263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наповнюваність класів по школі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368743"/>
              </p:ext>
            </p:extLst>
          </p:nvPr>
        </p:nvGraphicFramePr>
        <p:xfrm>
          <a:off x="217714" y="1129212"/>
          <a:ext cx="11669485" cy="546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76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4665" y="153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участі учнів школи у ІІ етапі Всеукраїнських учнівських олімпіад подано в таблиці:</a:t>
            </a:r>
            <a:endParaRPr lang="uk-UA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21625"/>
              </p:ext>
            </p:extLst>
          </p:nvPr>
        </p:nvGraphicFramePr>
        <p:xfrm>
          <a:off x="2975020" y="744200"/>
          <a:ext cx="6310648" cy="5867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6187"/>
                <a:gridCol w="1878243"/>
                <a:gridCol w="1216965"/>
                <a:gridCol w="1201551"/>
                <a:gridCol w="1597702"/>
              </a:tblGrid>
              <a:tr h="287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Прізвище учня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Зайняте місце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ПІБ вчителя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7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Українська мова та література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Баштавенко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Дар’я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Панкратова О.І.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Коваль Карина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Панкратова О.І.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Авдєєнко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Аліна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Литвин Л.М.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Чумак Марія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Драган А.М.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Історія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Чумак Марія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Губа Катерина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8-Б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Могилевиць С.І.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Татарчук Даниіл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Коломієць Єгор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Середюк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Дишлюк Дана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7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Правознавство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Коваль Карина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Середюк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Дишлюк Дана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Могилевиць С.І.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Мальцев Владислав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Середюк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Марчишин Микита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Середюк А.А.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7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Російська мова та зарубіжна література 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Пугачова Марія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Передерій В.Л.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Коваль Карина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Стеклова Н.Г.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Ступак Вікторія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Стеклова Н.Г.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Татарчук Даниіл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Стеклова Н.Г.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767" marR="50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645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9713"/>
              </p:ext>
            </p:extLst>
          </p:nvPr>
        </p:nvGraphicFramePr>
        <p:xfrm>
          <a:off x="3142444" y="231821"/>
          <a:ext cx="5434886" cy="61045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5330"/>
                <a:gridCol w="1554848"/>
                <a:gridCol w="1007429"/>
                <a:gridCol w="994669"/>
                <a:gridCol w="1322610"/>
              </a:tblGrid>
              <a:tr h="339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Англійська мова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Баштавенко Дар</a:t>
                      </a:r>
                      <a:r>
                        <a:rPr lang="uk-U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'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Візор Т.В.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Татарчук Даниіл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Червоноштан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Чумак Марія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Тіменко В.Т.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Вовчок Світлана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Тіменко В.Т.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Радковець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В.І.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Андрєєв Артем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В.І.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Вовчок Світлана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Чемерис В.І.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Шапка Михайло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Ніколенко Л.В.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Троник Кирило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Климук І.С.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Мордвинський Остап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Климук І.С.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Коваленко Єлизавета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Ніколенко Л.В.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Біологія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Авдєєнко Аліна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Сахненко Ю.В.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Дишлюк Дана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Сахненко Ю.В.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Шостаковська Марія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Гребцова Л.А.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50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17798"/>
              </p:ext>
            </p:extLst>
          </p:nvPr>
        </p:nvGraphicFramePr>
        <p:xfrm>
          <a:off x="3296992" y="181046"/>
          <a:ext cx="5216387" cy="60136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021"/>
                <a:gridCol w="1552557"/>
                <a:gridCol w="1005945"/>
                <a:gridCol w="993203"/>
                <a:gridCol w="1320661"/>
              </a:tblGrid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Мальцев Владислав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Хоцевич А.Ю.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Шапка Михайло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Новікова О.І.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Коломієць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Хоцевич А.Ю.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Гончаренко Олександр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Хоцевич А.Ю.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Хімія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Коломієць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Кузнецова Л.М.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Андрєєв Артем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Кузнецова Л.М.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Астрономія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Радковець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Хоцевич А.Ю.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Коломієць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Хоцевич А.Ю.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Інформаційні технології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Мальцев Владислав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Мартинова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Радковець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Мартинова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Інформатика (програмування)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Коломієць Єгор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Мартинова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Трудове навчання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Нейман Богдана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9-Б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Бикова Л.В.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09" marR="6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317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90" y="1355196"/>
            <a:ext cx="10612191" cy="6410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Призери та переможці І (міського) етапу Всеукраїнського конкурсу-захисту науково-дослідницьких робіт учнів-членів Малої академії наук 2020-2021 </a:t>
            </a:r>
            <a:r>
              <a:rPr lang="uk-UA" sz="4000" b="1" dirty="0" err="1" smtClean="0">
                <a:solidFill>
                  <a:srgbClr val="00B0F0"/>
                </a:solidFill>
              </a:rPr>
              <a:t>н.р</a:t>
            </a:r>
            <a:r>
              <a:rPr lang="uk-UA" sz="4000" b="1" dirty="0" smtClean="0">
                <a:solidFill>
                  <a:srgbClr val="00B0F0"/>
                </a:solidFill>
              </a:rPr>
              <a:t>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18279"/>
              </p:ext>
            </p:extLst>
          </p:nvPr>
        </p:nvGraphicFramePr>
        <p:xfrm>
          <a:off x="468571" y="2291245"/>
          <a:ext cx="11723427" cy="4676728"/>
        </p:xfrm>
        <a:graphic>
          <a:graphicData uri="http://schemas.openxmlformats.org/drawingml/2006/table">
            <a:tbl>
              <a:tblPr/>
              <a:tblGrid>
                <a:gridCol w="656911"/>
                <a:gridCol w="2447600"/>
                <a:gridCol w="3560212"/>
                <a:gridCol w="998193"/>
                <a:gridCol w="1305135"/>
                <a:gridCol w="2755376"/>
              </a:tblGrid>
              <a:tr h="976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Предмет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Прізвище учня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Клас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Зайняте місце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ПІБ вчителя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55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Соломаха Софія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Сахненко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Ю.В.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55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Смирнов Даниїл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Сахненко Ю.В.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55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Таладіон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Світлана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Гребцова Л.А.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55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Пастушенко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Марія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10-Б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Сахненко Ю.В.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2">
                <a:tc gridSpan="6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90" y="1355196"/>
            <a:ext cx="10612191" cy="6410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Призери та переможці ІІ (обласного) етапу Всеукраїнського конкурсу-захисту науково-дослідницьких робіт учнів-членів Малої академії наук 2020-2021 </a:t>
            </a:r>
            <a:r>
              <a:rPr lang="uk-UA" sz="4000" b="1" dirty="0" err="1" smtClean="0">
                <a:solidFill>
                  <a:srgbClr val="00B0F0"/>
                </a:solidFill>
              </a:rPr>
              <a:t>н.р</a:t>
            </a:r>
            <a:r>
              <a:rPr lang="uk-UA" sz="4000" b="1" dirty="0" smtClean="0">
                <a:solidFill>
                  <a:srgbClr val="00B0F0"/>
                </a:solidFill>
              </a:rPr>
              <a:t>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2442"/>
              </p:ext>
            </p:extLst>
          </p:nvPr>
        </p:nvGraphicFramePr>
        <p:xfrm>
          <a:off x="468571" y="2291245"/>
          <a:ext cx="11723427" cy="4264103"/>
        </p:xfrm>
        <a:graphic>
          <a:graphicData uri="http://schemas.openxmlformats.org/drawingml/2006/table">
            <a:tbl>
              <a:tblPr/>
              <a:tblGrid>
                <a:gridCol w="656911"/>
                <a:gridCol w="2447600"/>
                <a:gridCol w="3560212"/>
                <a:gridCol w="998193"/>
                <a:gridCol w="1305135"/>
                <a:gridCol w="2755376"/>
              </a:tblGrid>
              <a:tr h="976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Предмет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Прізвище учня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Клас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Зайняте місце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ПІБ вчителя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620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Смирнов Даниїл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Сахненко Ю.В.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2">
                <a:tc gridSpan="6"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3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1188720"/>
            <a:ext cx="10059473" cy="1309781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навчальної діяльності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0701" y="2821761"/>
            <a:ext cx="9601200" cy="914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2020-2021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6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678889"/>
              </p:ext>
            </p:extLst>
          </p:nvPr>
        </p:nvGraphicFramePr>
        <p:xfrm>
          <a:off x="412123" y="206062"/>
          <a:ext cx="11281893" cy="638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8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763114"/>
              </p:ext>
            </p:extLst>
          </p:nvPr>
        </p:nvGraphicFramePr>
        <p:xfrm>
          <a:off x="528033" y="193183"/>
          <a:ext cx="11075831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3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41258"/>
              </p:ext>
            </p:extLst>
          </p:nvPr>
        </p:nvGraphicFramePr>
        <p:xfrm>
          <a:off x="399245" y="334851"/>
          <a:ext cx="11269013" cy="601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1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981750"/>
              </p:ext>
            </p:extLst>
          </p:nvPr>
        </p:nvGraphicFramePr>
        <p:xfrm>
          <a:off x="875763" y="90152"/>
          <a:ext cx="10766738" cy="650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5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9903"/>
              </p:ext>
            </p:extLst>
          </p:nvPr>
        </p:nvGraphicFramePr>
        <p:xfrm>
          <a:off x="746976" y="386365"/>
          <a:ext cx="11050072" cy="632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3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4276</TotalTime>
  <Words>981</Words>
  <Application>Microsoft Office PowerPoint</Application>
  <PresentationFormat>Широкоэкранный</PresentationFormat>
  <Paragraphs>466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Тема9</vt:lpstr>
      <vt:lpstr>Моніторинг якості освіти</vt:lpstr>
      <vt:lpstr>Шкільна мережа</vt:lpstr>
      <vt:lpstr>Середня наповнюваність класів по школі</vt:lpstr>
      <vt:lpstr>Аналіз навчальної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Відмінники навчання за підсумками 2020-2021 н.р.</vt:lpstr>
      <vt:lpstr>Відмінники навчання за підсумками І семестру 2020-2021 н.р.</vt:lpstr>
      <vt:lpstr>Робота з обдарованими учнями</vt:lpstr>
      <vt:lpstr>Створення умов для розвитку творчих здібностей учнів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Призери та переможці І (міського) етапу Всеукраїнського конкурсу-захисту науково-дослідницьких робіт учнів-членів Малої академії наук 2020-2021 н.р.</vt:lpstr>
      <vt:lpstr>Призери та переможці ІІ (обласного) етапу Всеукраїнського конкурсу-захисту науково-дослідницьких робіт учнів-членів Малої академії наук 2020-2021 н.р.</vt:lpstr>
    </vt:vector>
  </TitlesOfParts>
  <Company>Curnos™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2014-2015 н. р.</dc:title>
  <dc:creator>DNA7 X86</dc:creator>
  <cp:lastModifiedBy>Ирина Большак</cp:lastModifiedBy>
  <cp:revision>303</cp:revision>
  <dcterms:created xsi:type="dcterms:W3CDTF">2015-08-25T15:16:37Z</dcterms:created>
  <dcterms:modified xsi:type="dcterms:W3CDTF">2021-07-12T06:30:38Z</dcterms:modified>
</cp:coreProperties>
</file>